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258" r:id="rId3"/>
    <p:sldId id="259" r:id="rId4"/>
    <p:sldId id="262" r:id="rId5"/>
    <p:sldId id="295" r:id="rId6"/>
    <p:sldId id="261" r:id="rId7"/>
    <p:sldId id="334" r:id="rId8"/>
    <p:sldId id="264" r:id="rId9"/>
    <p:sldId id="290" r:id="rId10"/>
    <p:sldId id="263" r:id="rId11"/>
    <p:sldId id="284" r:id="rId12"/>
    <p:sldId id="285" r:id="rId13"/>
    <p:sldId id="292" r:id="rId14"/>
    <p:sldId id="293" r:id="rId15"/>
    <p:sldId id="296" r:id="rId16"/>
    <p:sldId id="294" r:id="rId17"/>
    <p:sldId id="297" r:id="rId18"/>
    <p:sldId id="298" r:id="rId19"/>
    <p:sldId id="300" r:id="rId20"/>
    <p:sldId id="299" r:id="rId21"/>
    <p:sldId id="302" r:id="rId22"/>
    <p:sldId id="305" r:id="rId23"/>
    <p:sldId id="306" r:id="rId24"/>
    <p:sldId id="307" r:id="rId25"/>
    <p:sldId id="308" r:id="rId26"/>
    <p:sldId id="301" r:id="rId27"/>
    <p:sldId id="309" r:id="rId28"/>
    <p:sldId id="311" r:id="rId29"/>
    <p:sldId id="315" r:id="rId30"/>
    <p:sldId id="312" r:id="rId31"/>
    <p:sldId id="313" r:id="rId32"/>
    <p:sldId id="317" r:id="rId33"/>
    <p:sldId id="319" r:id="rId34"/>
    <p:sldId id="316" r:id="rId35"/>
    <p:sldId id="320" r:id="rId36"/>
    <p:sldId id="322" r:id="rId37"/>
    <p:sldId id="321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3" r:id="rId47"/>
    <p:sldId id="331" r:id="rId48"/>
    <p:sldId id="332" r:id="rId49"/>
    <p:sldId id="280" r:id="rId5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Karla" panose="020B0604020202020204" charset="0"/>
      <p:regular r:id="rId56"/>
      <p:bold r:id="rId57"/>
      <p:italic r:id="rId58"/>
      <p:boldItalic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48E265C2-BCAD-40F7-97B8-EC40BC934BB3}">
          <p14:sldIdLst>
            <p14:sldId id="256"/>
            <p14:sldId id="258"/>
            <p14:sldId id="259"/>
            <p14:sldId id="262"/>
            <p14:sldId id="295"/>
            <p14:sldId id="261"/>
            <p14:sldId id="334"/>
            <p14:sldId id="264"/>
            <p14:sldId id="290"/>
            <p14:sldId id="263"/>
            <p14:sldId id="284"/>
            <p14:sldId id="285"/>
            <p14:sldId id="292"/>
            <p14:sldId id="293"/>
            <p14:sldId id="296"/>
            <p14:sldId id="294"/>
            <p14:sldId id="297"/>
            <p14:sldId id="298"/>
            <p14:sldId id="300"/>
            <p14:sldId id="299"/>
            <p14:sldId id="302"/>
            <p14:sldId id="305"/>
            <p14:sldId id="306"/>
            <p14:sldId id="307"/>
            <p14:sldId id="308"/>
            <p14:sldId id="301"/>
            <p14:sldId id="309"/>
            <p14:sldId id="311"/>
            <p14:sldId id="315"/>
            <p14:sldId id="312"/>
            <p14:sldId id="313"/>
            <p14:sldId id="317"/>
            <p14:sldId id="319"/>
            <p14:sldId id="316"/>
            <p14:sldId id="320"/>
            <p14:sldId id="322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3"/>
            <p14:sldId id="331"/>
            <p14:sldId id="33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E63"/>
    <a:srgbClr val="9C2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187829-DE6D-4C26-ABB0-0337BDBAFFE4}">
  <a:tblStyle styleId="{7F187829-DE6D-4C26-ABB0-0337BDBAFF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4" autoAdjust="0"/>
    <p:restoredTop sz="77556" autoAdjust="0"/>
  </p:normalViewPr>
  <p:slideViewPr>
    <p:cSldViewPr snapToGrid="0">
      <p:cViewPr varScale="1">
        <p:scale>
          <a:sx n="117" d="100"/>
          <a:sy n="117" d="100"/>
        </p:scale>
        <p:origin x="14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306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045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94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926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1821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6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50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263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85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9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222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8789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828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842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964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153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9739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6953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55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9449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5559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4809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5160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59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982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7542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3826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53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7150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2851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925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52428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2150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9848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27729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660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33701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046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99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346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50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Google Shape;38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Google Shape;44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Google Shape;59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ilysecurity.fr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42291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Pwn Windows 101</a:t>
            </a:r>
            <a:endParaRPr dirty="0"/>
          </a:p>
        </p:txBody>
      </p:sp>
      <p:grpSp>
        <p:nvGrpSpPr>
          <p:cNvPr id="66" name="Google Shape;66;p14"/>
          <p:cNvGrpSpPr/>
          <p:nvPr/>
        </p:nvGrpSpPr>
        <p:grpSpPr>
          <a:xfrm>
            <a:off x="742745" y="2072179"/>
            <a:ext cx="502625" cy="446586"/>
            <a:chOff x="5292575" y="3681900"/>
            <a:chExt cx="420150" cy="373275"/>
          </a:xfrm>
        </p:grpSpPr>
        <p:sp>
          <p:nvSpPr>
            <p:cNvPr id="67" name="Google Shape;67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EC976129-70E4-452A-AE1B-4CD445C4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43" y="1581150"/>
            <a:ext cx="19812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840999" y="969700"/>
            <a:ext cx="5804729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Rappel – Exploitation basique : </a:t>
            </a:r>
            <a:endParaRPr dirty="0"/>
          </a:p>
        </p:txBody>
      </p:sp>
      <p:sp>
        <p:nvSpPr>
          <p:cNvPr id="141" name="Google Shape;141;p21"/>
          <p:cNvSpPr/>
          <p:nvPr/>
        </p:nvSpPr>
        <p:spPr>
          <a:xfrm>
            <a:off x="270377" y="723226"/>
            <a:ext cx="485675" cy="441808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F2FFF0-5B7E-48D0-B518-6CEF3EAE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4" y="1379200"/>
            <a:ext cx="6383573" cy="2291847"/>
          </a:xfrm>
          <a:prstGeom prst="rect">
            <a:avLst/>
          </a:prstGeom>
        </p:spPr>
      </p:pic>
      <p:sp>
        <p:nvSpPr>
          <p:cNvPr id="11" name="Google Shape;111;p19">
            <a:extLst>
              <a:ext uri="{FF2B5EF4-FFF2-40B4-BE49-F238E27FC236}">
                <a16:creationId xmlns:a16="http://schemas.microsoft.com/office/drawing/2014/main" id="{DE295440-4585-4807-B3CA-04BCD1EE1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8400" y="3728242"/>
            <a:ext cx="5324100" cy="588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Problème : NX (No-</a:t>
            </a:r>
            <a:r>
              <a:rPr lang="fr-FR" dirty="0" err="1"/>
              <a:t>eXecutable</a:t>
            </a:r>
            <a:r>
              <a:rPr lang="fr-FR" dirty="0"/>
              <a:t>) 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11;p19">
            <a:extLst>
              <a:ext uri="{FF2B5EF4-FFF2-40B4-BE49-F238E27FC236}">
                <a16:creationId xmlns:a16="http://schemas.microsoft.com/office/drawing/2014/main" id="{C2CC2FD1-70FB-4112-8DB7-F3D2546A8037}"/>
              </a:ext>
            </a:extLst>
          </p:cNvPr>
          <p:cNvSpPr txBox="1">
            <a:spLocks/>
          </p:cNvSpPr>
          <p:nvPr/>
        </p:nvSpPr>
        <p:spPr>
          <a:xfrm>
            <a:off x="318400" y="4173800"/>
            <a:ext cx="5324100" cy="58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fr-FR" dirty="0"/>
              <a:t>Solution : Ret2libc !</a:t>
            </a:r>
          </a:p>
          <a:p>
            <a:pPr marL="0" indent="0">
              <a:buFont typeface="Karla"/>
              <a:buNone/>
            </a:pPr>
            <a:endParaRPr lang="fr-FR" dirty="0"/>
          </a:p>
        </p:txBody>
      </p:sp>
      <p:sp>
        <p:nvSpPr>
          <p:cNvPr id="14" name="Google Shape;111;p19">
            <a:extLst>
              <a:ext uri="{FF2B5EF4-FFF2-40B4-BE49-F238E27FC236}">
                <a16:creationId xmlns:a16="http://schemas.microsoft.com/office/drawing/2014/main" id="{DBE3D412-43AC-4E49-914A-C3C16CC92CB1}"/>
              </a:ext>
            </a:extLst>
          </p:cNvPr>
          <p:cNvSpPr txBox="1">
            <a:spLocks/>
          </p:cNvSpPr>
          <p:nvPr/>
        </p:nvSpPr>
        <p:spPr>
          <a:xfrm>
            <a:off x="5709550" y="3011429"/>
            <a:ext cx="1853300" cy="130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fr-FR" dirty="0"/>
              <a:t>Merci </a:t>
            </a:r>
            <a:r>
              <a:rPr lang="fr-FR" dirty="0" err="1"/>
              <a:t>Pixis</a:t>
            </a:r>
            <a:r>
              <a:rPr lang="fr-FR" dirty="0"/>
              <a:t> !</a:t>
            </a:r>
          </a:p>
          <a:p>
            <a:pPr marL="0" indent="0">
              <a:buNone/>
            </a:pPr>
            <a:r>
              <a:rPr lang="fr-FR" dirty="0"/>
              <a:t>@</a:t>
            </a:r>
            <a:r>
              <a:rPr lang="fr-FR" dirty="0" err="1"/>
              <a:t>HackAndDo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53241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Rappel : Ret2libc – Basic ROP</a:t>
            </a:r>
            <a:endParaRPr dirty="0"/>
          </a:p>
        </p:txBody>
      </p:sp>
      <p:sp>
        <p:nvSpPr>
          <p:cNvPr id="141" name="Google Shape;141;p21"/>
          <p:cNvSpPr/>
          <p:nvPr/>
        </p:nvSpPr>
        <p:spPr>
          <a:xfrm>
            <a:off x="270377" y="723226"/>
            <a:ext cx="485675" cy="441808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A12644-3FFC-4443-9F3E-7D838ECFC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68" y="1432988"/>
            <a:ext cx="2186407" cy="3474664"/>
          </a:xfrm>
          <a:prstGeom prst="rect">
            <a:avLst/>
          </a:prstGeom>
        </p:spPr>
      </p:pic>
      <p:sp>
        <p:nvSpPr>
          <p:cNvPr id="13" name="Google Shape;111;p19">
            <a:extLst>
              <a:ext uri="{FF2B5EF4-FFF2-40B4-BE49-F238E27FC236}">
                <a16:creationId xmlns:a16="http://schemas.microsoft.com/office/drawing/2014/main" id="{45DA75D5-507F-47F7-A3D9-EADAF7F784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94975" y="1553373"/>
            <a:ext cx="5324100" cy="2920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fr-FR" dirty="0"/>
              <a:t>Ret2libc et convention d’appel</a:t>
            </a:r>
          </a:p>
          <a:p>
            <a:pPr marL="342900" indent="-342900"/>
            <a:r>
              <a:rPr lang="fr-FR" dirty="0"/>
              <a:t>ASLR</a:t>
            </a:r>
          </a:p>
          <a:p>
            <a:pPr marL="342900" indent="-342900"/>
            <a:r>
              <a:rPr lang="fr-FR" dirty="0" err="1"/>
              <a:t>puts</a:t>
            </a:r>
            <a:r>
              <a:rPr lang="fr-FR" dirty="0"/>
              <a:t>(</a:t>
            </a:r>
            <a:r>
              <a:rPr lang="fr-FR" dirty="0" err="1"/>
              <a:t>adresseGOTscanf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15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53241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Rappel : ROP – Gadgets ?</a:t>
            </a:r>
            <a:endParaRPr dirty="0"/>
          </a:p>
        </p:txBody>
      </p:sp>
      <p:sp>
        <p:nvSpPr>
          <p:cNvPr id="141" name="Google Shape;141;p21"/>
          <p:cNvSpPr/>
          <p:nvPr/>
        </p:nvSpPr>
        <p:spPr>
          <a:xfrm>
            <a:off x="270377" y="723226"/>
            <a:ext cx="485675" cy="441808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2A8D8A-CDC0-4334-9AF8-650B7044E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854" y="1852098"/>
            <a:ext cx="5324100" cy="2433300"/>
          </a:xfrm>
        </p:spPr>
        <p:txBody>
          <a:bodyPr/>
          <a:lstStyle/>
          <a:p>
            <a:r>
              <a:rPr lang="fr-FR" dirty="0" err="1"/>
              <a:t>ROPgadget</a:t>
            </a:r>
            <a:r>
              <a:rPr lang="fr-FR" dirty="0"/>
              <a:t> / </a:t>
            </a:r>
            <a:r>
              <a:rPr lang="fr-FR" dirty="0" err="1"/>
              <a:t>Ropper</a:t>
            </a:r>
            <a:r>
              <a:rPr lang="fr-FR" dirty="0"/>
              <a:t> </a:t>
            </a:r>
          </a:p>
          <a:p>
            <a:r>
              <a:rPr lang="fr-FR" alt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instruction1; instruction2; instruction-n; </a:t>
            </a:r>
            <a:r>
              <a:rPr lang="fr-FR" alt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ret</a:t>
            </a:r>
            <a:r>
              <a:rPr lang="fr-FR" altLang="fr-FR" sz="800" dirty="0">
                <a:solidFill>
                  <a:schemeClr val="tx1"/>
                </a:solidFill>
              </a:rPr>
              <a:t> </a:t>
            </a:r>
            <a:endParaRPr lang="fr-FR" altLang="fr-FR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fr-FR" dirty="0" err="1"/>
              <a:t>PopXret</a:t>
            </a:r>
            <a:r>
              <a:rPr lang="fr-FR" dirty="0"/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92875C8-7E4F-4E1D-8C5C-F1CC739B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65" y="524347"/>
            <a:ext cx="2558636" cy="40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5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>
            <a:spLocks noGrp="1"/>
          </p:cNvSpPr>
          <p:nvPr>
            <p:ph type="ctrTitle" idx="4294967295"/>
          </p:nvPr>
        </p:nvSpPr>
        <p:spPr>
          <a:xfrm>
            <a:off x="607121" y="2823250"/>
            <a:ext cx="74796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rgbClr val="03A9F4"/>
                </a:solidFill>
              </a:rPr>
              <a:t>Fin des prérequis </a:t>
            </a:r>
            <a:endParaRPr sz="5400" dirty="0">
              <a:solidFill>
                <a:srgbClr val="03A9F4"/>
              </a:solidFill>
            </a:endParaRPr>
          </a:p>
        </p:txBody>
      </p:sp>
      <p:sp>
        <p:nvSpPr>
          <p:cNvPr id="292" name="Google Shape;292;p29"/>
          <p:cNvSpPr txBox="1">
            <a:spLocks noGrp="1"/>
          </p:cNvSpPr>
          <p:nvPr>
            <p:ph type="subTitle" idx="4294967295"/>
          </p:nvPr>
        </p:nvSpPr>
        <p:spPr>
          <a:xfrm>
            <a:off x="685800" y="3983050"/>
            <a:ext cx="613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Vous êtes toujours là ? </a:t>
            </a:r>
            <a:endParaRPr dirty="0"/>
          </a:p>
        </p:txBody>
      </p:sp>
      <p:grpSp>
        <p:nvGrpSpPr>
          <p:cNvPr id="293" name="Google Shape;293;p29"/>
          <p:cNvGrpSpPr/>
          <p:nvPr/>
        </p:nvGrpSpPr>
        <p:grpSpPr>
          <a:xfrm>
            <a:off x="769689" y="1874542"/>
            <a:ext cx="920352" cy="865869"/>
            <a:chOff x="5972700" y="2330200"/>
            <a:chExt cx="411625" cy="387275"/>
          </a:xfrm>
        </p:grpSpPr>
        <p:sp>
          <p:nvSpPr>
            <p:cNvPr id="294" name="Google Shape;294;p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942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2;p29">
            <a:extLst>
              <a:ext uri="{FF2B5EF4-FFF2-40B4-BE49-F238E27FC236}">
                <a16:creationId xmlns:a16="http://schemas.microsoft.com/office/drawing/2014/main" id="{89993206-1D56-493B-87C2-370A02289D93}"/>
              </a:ext>
            </a:extLst>
          </p:cNvPr>
          <p:cNvSpPr txBox="1">
            <a:spLocks/>
          </p:cNvSpPr>
          <p:nvPr/>
        </p:nvSpPr>
        <p:spPr>
          <a:xfrm>
            <a:off x="789743" y="438152"/>
            <a:ext cx="8029579" cy="14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fr-FR" sz="4000" dirty="0"/>
              <a:t>On passe aux choses sérieuses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9F8DCD-DADF-4EB0-B7D6-A25FA3E3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75" y="1733549"/>
            <a:ext cx="5792849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76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248250" y="1764325"/>
            <a:ext cx="474285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5400" dirty="0"/>
              <a:t>Passer de Linux à Windows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3840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2) Passer de Linux à Windows</a:t>
            </a:r>
            <a:endParaRPr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fr-FR" dirty="0"/>
              <a:t>Pourquoi Windows 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AD589C-C855-4A54-9880-3A348DB64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2263475"/>
            <a:ext cx="3409950" cy="2397833"/>
          </a:xfrm>
          <a:prstGeom prst="rect">
            <a:avLst/>
          </a:prstGeom>
        </p:spPr>
      </p:pic>
      <p:sp>
        <p:nvSpPr>
          <p:cNvPr id="14" name="Google Shape;141;p21">
            <a:extLst>
              <a:ext uri="{FF2B5EF4-FFF2-40B4-BE49-F238E27FC236}">
                <a16:creationId xmlns:a16="http://schemas.microsoft.com/office/drawing/2014/main" id="{2744C69C-B1CE-4BF5-A0E9-00C16083B089}"/>
              </a:ext>
            </a:extLst>
          </p:cNvPr>
          <p:cNvSpPr/>
          <p:nvPr/>
        </p:nvSpPr>
        <p:spPr>
          <a:xfrm>
            <a:off x="285900" y="893500"/>
            <a:ext cx="485675" cy="441808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82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2) Passer de Linux à Windows</a:t>
            </a:r>
            <a:endParaRPr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fr-FR" dirty="0"/>
              <a:t>Une grande surface d’attaque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fr-FR" dirty="0"/>
              <a:t>Majorité des utilisateurs sous Windows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endParaRPr lang="fr-F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" name="Google Shape;182;p25">
            <a:extLst>
              <a:ext uri="{FF2B5EF4-FFF2-40B4-BE49-F238E27FC236}">
                <a16:creationId xmlns:a16="http://schemas.microsoft.com/office/drawing/2014/main" id="{6FEC6B55-31CA-4582-922C-382FC16727EC}"/>
              </a:ext>
            </a:extLst>
          </p:cNvPr>
          <p:cNvGrpSpPr/>
          <p:nvPr/>
        </p:nvGrpSpPr>
        <p:grpSpPr>
          <a:xfrm>
            <a:off x="305070" y="893500"/>
            <a:ext cx="453641" cy="447356"/>
            <a:chOff x="3292425" y="3664250"/>
            <a:chExt cx="397025" cy="391525"/>
          </a:xfrm>
        </p:grpSpPr>
        <p:sp>
          <p:nvSpPr>
            <p:cNvPr id="17" name="Google Shape;183;p25">
              <a:extLst>
                <a:ext uri="{FF2B5EF4-FFF2-40B4-BE49-F238E27FC236}">
                  <a16:creationId xmlns:a16="http://schemas.microsoft.com/office/drawing/2014/main" id="{23748F9E-9955-484E-9CEE-7D0424E9FC9B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;p25">
              <a:extLst>
                <a:ext uri="{FF2B5EF4-FFF2-40B4-BE49-F238E27FC236}">
                  <a16:creationId xmlns:a16="http://schemas.microsoft.com/office/drawing/2014/main" id="{F81F007E-2C35-47F3-B26E-B7CFB45EA2D0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5;p25">
              <a:extLst>
                <a:ext uri="{FF2B5EF4-FFF2-40B4-BE49-F238E27FC236}">
                  <a16:creationId xmlns:a16="http://schemas.microsoft.com/office/drawing/2014/main" id="{3861FD53-B01C-48C8-87E0-CD30243F1E00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3CB9786-2A9C-496D-BCDB-66A13277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29" y="1379200"/>
            <a:ext cx="4923064" cy="36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Documentation sur le sujet</a:t>
            </a:r>
            <a:endParaRPr dirty="0"/>
          </a:p>
        </p:txBody>
      </p:sp>
      <p:sp>
        <p:nvSpPr>
          <p:cNvPr id="15" name="Google Shape;141;p21">
            <a:extLst>
              <a:ext uri="{FF2B5EF4-FFF2-40B4-BE49-F238E27FC236}">
                <a16:creationId xmlns:a16="http://schemas.microsoft.com/office/drawing/2014/main" id="{7BAA1B5C-C661-41E0-ACB8-663A22AFA915}"/>
              </a:ext>
            </a:extLst>
          </p:cNvPr>
          <p:cNvSpPr/>
          <p:nvPr/>
        </p:nvSpPr>
        <p:spPr>
          <a:xfrm>
            <a:off x="273036" y="893500"/>
            <a:ext cx="485675" cy="441808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F4992C-4F22-4306-847D-18D49CDE2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654437"/>
            <a:ext cx="5362576" cy="2681288"/>
          </a:xfrm>
          <a:prstGeom prst="rect">
            <a:avLst/>
          </a:prstGeom>
        </p:spPr>
      </p:pic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0B8AAE8-547E-4B51-966D-B4B5940EE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975" y="4250000"/>
            <a:ext cx="5324100" cy="2255700"/>
          </a:xfrm>
        </p:spPr>
        <p:txBody>
          <a:bodyPr/>
          <a:lstStyle/>
          <a:p>
            <a:pPr marL="101600" indent="0">
              <a:buNone/>
            </a:pPr>
            <a:r>
              <a:rPr lang="fr-FR" sz="4000" dirty="0"/>
              <a:t>Rien…</a:t>
            </a:r>
          </a:p>
        </p:txBody>
      </p:sp>
    </p:spTree>
    <p:extLst>
      <p:ext uri="{BB962C8B-B14F-4D97-AF65-F5344CB8AC3E}">
        <p14:creationId xmlns:p14="http://schemas.microsoft.com/office/powerpoint/2010/main" val="11503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Documentation sur le sujet</a:t>
            </a:r>
            <a:endParaRPr dirty="0"/>
          </a:p>
        </p:txBody>
      </p:sp>
      <p:sp>
        <p:nvSpPr>
          <p:cNvPr id="15" name="Google Shape;141;p21">
            <a:extLst>
              <a:ext uri="{FF2B5EF4-FFF2-40B4-BE49-F238E27FC236}">
                <a16:creationId xmlns:a16="http://schemas.microsoft.com/office/drawing/2014/main" id="{7BAA1B5C-C661-41E0-ACB8-663A22AFA915}"/>
              </a:ext>
            </a:extLst>
          </p:cNvPr>
          <p:cNvSpPr/>
          <p:nvPr/>
        </p:nvSpPr>
        <p:spPr>
          <a:xfrm>
            <a:off x="273036" y="893500"/>
            <a:ext cx="485675" cy="441808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B6D5DA2F-F276-464B-88A6-6E1FD5CF8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9950" y="2381250"/>
            <a:ext cx="5324100" cy="2255700"/>
          </a:xfrm>
        </p:spPr>
        <p:txBody>
          <a:bodyPr/>
          <a:lstStyle/>
          <a:p>
            <a:pPr marL="101600" indent="0">
              <a:buNone/>
            </a:pPr>
            <a:r>
              <a:rPr lang="fr-FR" sz="4000" dirty="0"/>
              <a:t>…ou presque ! </a:t>
            </a:r>
          </a:p>
        </p:txBody>
      </p:sp>
    </p:spTree>
    <p:extLst>
      <p:ext uri="{BB962C8B-B14F-4D97-AF65-F5344CB8AC3E}">
        <p14:creationId xmlns:p14="http://schemas.microsoft.com/office/powerpoint/2010/main" val="148143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ctrTitle" idx="4294967295"/>
          </p:nvPr>
        </p:nvSpPr>
        <p:spPr>
          <a:xfrm>
            <a:off x="685800" y="1811950"/>
            <a:ext cx="453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Bonjour à tous </a:t>
            </a:r>
            <a:r>
              <a:rPr lang="en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  <a:endParaRPr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4294967295"/>
          </p:nvPr>
        </p:nvSpPr>
        <p:spPr>
          <a:xfrm>
            <a:off x="1640691" y="3069347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@</a:t>
            </a:r>
            <a:r>
              <a:rPr lang="fr-FR" sz="2400" dirty="0" err="1"/>
              <a:t>Geluchat</a:t>
            </a:r>
            <a:r>
              <a:rPr lang="fr-FR" sz="2400" dirty="0"/>
              <a:t> </a:t>
            </a:r>
            <a:endParaRPr sz="24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4294967295"/>
          </p:nvPr>
        </p:nvSpPr>
        <p:spPr>
          <a:xfrm>
            <a:off x="685800" y="3529629"/>
            <a:ext cx="56202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Pentester chez </a:t>
            </a:r>
            <a:r>
              <a:rPr lang="fr-FR" dirty="0" err="1"/>
              <a:t>Openminded</a:t>
            </a:r>
            <a:endParaRPr lang="fr-FR" dirty="0"/>
          </a:p>
        </p:txBody>
      </p:sp>
      <p:grpSp>
        <p:nvGrpSpPr>
          <p:cNvPr id="90" name="Google Shape;90;p16"/>
          <p:cNvGrpSpPr/>
          <p:nvPr/>
        </p:nvGrpSpPr>
        <p:grpSpPr>
          <a:xfrm>
            <a:off x="785305" y="1555467"/>
            <a:ext cx="462632" cy="462632"/>
            <a:chOff x="1278900" y="2333250"/>
            <a:chExt cx="381175" cy="381175"/>
          </a:xfrm>
        </p:grpSpPr>
        <p:sp>
          <p:nvSpPr>
            <p:cNvPr id="91" name="Google Shape;91;p1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03FCD47-DAE7-4B7C-887A-A575E9D1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5" y="3022056"/>
            <a:ext cx="794874" cy="7948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A78A09-2258-4D3D-A178-0165C6645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391" y="3816930"/>
            <a:ext cx="1479037" cy="6803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Documentation sur le sujet</a:t>
            </a:r>
            <a:endParaRPr dirty="0"/>
          </a:p>
        </p:txBody>
      </p:sp>
      <p:sp>
        <p:nvSpPr>
          <p:cNvPr id="15" name="Google Shape;141;p21">
            <a:extLst>
              <a:ext uri="{FF2B5EF4-FFF2-40B4-BE49-F238E27FC236}">
                <a16:creationId xmlns:a16="http://schemas.microsoft.com/office/drawing/2014/main" id="{7BAA1B5C-C661-41E0-ACB8-663A22AFA915}"/>
              </a:ext>
            </a:extLst>
          </p:cNvPr>
          <p:cNvSpPr/>
          <p:nvPr/>
        </p:nvSpPr>
        <p:spPr>
          <a:xfrm>
            <a:off x="273036" y="893500"/>
            <a:ext cx="485675" cy="441808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1;p19">
            <a:extLst>
              <a:ext uri="{FF2B5EF4-FFF2-40B4-BE49-F238E27FC236}">
                <a16:creationId xmlns:a16="http://schemas.microsoft.com/office/drawing/2014/main" id="{D3299DD1-D875-4B71-B3C8-9DD71BCEE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350" y="1895475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Corelan</a:t>
            </a:r>
            <a:r>
              <a:rPr lang="fr-FR" dirty="0"/>
              <a:t> (2008, Windows XP 32 bits) </a:t>
            </a:r>
          </a:p>
          <a:p>
            <a:r>
              <a:rPr lang="fr-FR" dirty="0" err="1"/>
              <a:t>FuzzySecurity</a:t>
            </a:r>
            <a:r>
              <a:rPr lang="fr-FR" dirty="0"/>
              <a:t> (Windows XP 32 bits)</a:t>
            </a:r>
          </a:p>
          <a:p>
            <a:r>
              <a:rPr lang="fr-FR" dirty="0"/>
              <a:t>Rien pour de l’</a:t>
            </a:r>
            <a:r>
              <a:rPr lang="fr-FR" dirty="0" err="1"/>
              <a:t>userland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11;p19">
            <a:extLst>
              <a:ext uri="{FF2B5EF4-FFF2-40B4-BE49-F238E27FC236}">
                <a16:creationId xmlns:a16="http://schemas.microsoft.com/office/drawing/2014/main" id="{658706BE-C041-452B-8902-C0D40DD5AB18}"/>
              </a:ext>
            </a:extLst>
          </p:cNvPr>
          <p:cNvSpPr txBox="1">
            <a:spLocks/>
          </p:cNvSpPr>
          <p:nvPr/>
        </p:nvSpPr>
        <p:spPr>
          <a:xfrm>
            <a:off x="838350" y="3539600"/>
            <a:ext cx="64197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fr-FR" sz="2800" dirty="0"/>
              <a:t>Solution : Tester par soi même (et lire la documentation de Windows)</a:t>
            </a:r>
          </a:p>
          <a:p>
            <a:pPr marL="0" indent="0">
              <a:buFont typeface="Karla"/>
              <a:buNone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1290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9C27B0"/>
                </a:solidFill>
              </a:rPr>
              <a:t>Les protections - Windows : </a:t>
            </a:r>
            <a:endParaRPr dirty="0">
              <a:solidFill>
                <a:srgbClr val="9C27B0"/>
              </a:solidFill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2"/>
          </p:nvPr>
        </p:nvSpPr>
        <p:spPr>
          <a:xfrm>
            <a:off x="841000" y="163032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DEP</a:t>
            </a:r>
            <a:endParaRPr b="1" dirty="0"/>
          </a:p>
          <a:p>
            <a:pPr marL="0" lvl="0" indent="0">
              <a:buNone/>
            </a:pPr>
            <a:r>
              <a:rPr lang="en" dirty="0"/>
              <a:t>Equivalent du </a:t>
            </a:r>
            <a:r>
              <a:rPr lang="en" b="1" dirty="0"/>
              <a:t>NX</a:t>
            </a: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Désactive l’exécution de la stack</a:t>
            </a:r>
            <a:endParaRPr b="1"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3"/>
          </p:nvPr>
        </p:nvSpPr>
        <p:spPr>
          <a:xfrm>
            <a:off x="2935900" y="163032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GS Cookie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Equivalent de la </a:t>
            </a:r>
            <a:r>
              <a:rPr lang="fr-FR" b="1" dirty="0"/>
              <a:t>SSP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Ajoute une valeur entre le buffer et le </a:t>
            </a:r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ebp</a:t>
            </a:r>
            <a:r>
              <a:rPr lang="fr-FR" dirty="0"/>
              <a:t>/</a:t>
            </a:r>
            <a:r>
              <a:rPr lang="fr-FR" dirty="0" err="1"/>
              <a:t>eip</a:t>
            </a:r>
            <a:r>
              <a:rPr lang="fr-FR" dirty="0"/>
              <a:t> qui est vérifiée avant le </a:t>
            </a:r>
            <a:r>
              <a:rPr lang="fr-FR" dirty="0" err="1"/>
              <a:t>ret</a:t>
            </a:r>
            <a:r>
              <a:rPr lang="fr-FR" dirty="0"/>
              <a:t> de la fonction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418;p40">
            <a:extLst>
              <a:ext uri="{FF2B5EF4-FFF2-40B4-BE49-F238E27FC236}">
                <a16:creationId xmlns:a16="http://schemas.microsoft.com/office/drawing/2014/main" id="{948BD1D2-A50B-4FDC-B3D5-C9854E687A5A}"/>
              </a:ext>
            </a:extLst>
          </p:cNvPr>
          <p:cNvGrpSpPr/>
          <p:nvPr/>
        </p:nvGrpSpPr>
        <p:grpSpPr>
          <a:xfrm>
            <a:off x="391967" y="816538"/>
            <a:ext cx="449033" cy="449033"/>
            <a:chOff x="2594050" y="1631825"/>
            <a:chExt cx="439625" cy="439625"/>
          </a:xfrm>
        </p:grpSpPr>
        <p:sp>
          <p:nvSpPr>
            <p:cNvPr id="14" name="Google Shape;419;p40">
              <a:extLst>
                <a:ext uri="{FF2B5EF4-FFF2-40B4-BE49-F238E27FC236}">
                  <a16:creationId xmlns:a16="http://schemas.microsoft.com/office/drawing/2014/main" id="{ED461597-86AA-45B5-8BE0-5E962DD410A3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0;p40">
              <a:extLst>
                <a:ext uri="{FF2B5EF4-FFF2-40B4-BE49-F238E27FC236}">
                  <a16:creationId xmlns:a16="http://schemas.microsoft.com/office/drawing/2014/main" id="{8EB4D627-41B8-4D6C-B73A-9D60663F914F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;p40">
              <a:extLst>
                <a:ext uri="{FF2B5EF4-FFF2-40B4-BE49-F238E27FC236}">
                  <a16:creationId xmlns:a16="http://schemas.microsoft.com/office/drawing/2014/main" id="{1792AF15-FC4A-4620-8E15-786BA3AC81AD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;p40">
              <a:extLst>
                <a:ext uri="{FF2B5EF4-FFF2-40B4-BE49-F238E27FC236}">
                  <a16:creationId xmlns:a16="http://schemas.microsoft.com/office/drawing/2014/main" id="{534D70B3-F8E2-49AE-82F5-A814BA3FEB66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49;p22">
            <a:extLst>
              <a:ext uri="{FF2B5EF4-FFF2-40B4-BE49-F238E27FC236}">
                <a16:creationId xmlns:a16="http://schemas.microsoft.com/office/drawing/2014/main" id="{5F983ABB-602B-4B1D-A8C0-71913FECB3FD}"/>
              </a:ext>
            </a:extLst>
          </p:cNvPr>
          <p:cNvSpPr txBox="1">
            <a:spLocks/>
          </p:cNvSpPr>
          <p:nvPr/>
        </p:nvSpPr>
        <p:spPr>
          <a:xfrm>
            <a:off x="5259099" y="1630325"/>
            <a:ext cx="20949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fr-FR" b="1" dirty="0" err="1"/>
              <a:t>SafeSEH</a:t>
            </a:r>
            <a:endParaRPr lang="fr-FR" b="1" dirty="0"/>
          </a:p>
          <a:p>
            <a:pPr marL="0" indent="0">
              <a:buFont typeface="Karla"/>
              <a:buNone/>
            </a:pPr>
            <a:r>
              <a:rPr lang="fr-FR" dirty="0"/>
              <a:t>Vérifie les entrées de la SEH (liste chainée gérant les exceptions)</a:t>
            </a:r>
          </a:p>
          <a:p>
            <a:pPr marL="0" indent="0">
              <a:buFont typeface="Karla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8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uiExpand="1" build="p"/>
      <p:bldP spid="149" grpId="0" uiExpand="1" build="p"/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C17F2D-DF41-4C9D-9642-CC5BC1E8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12" y="1073395"/>
            <a:ext cx="4075688" cy="4075688"/>
          </a:xfrm>
          <a:prstGeom prst="rect">
            <a:avLst/>
          </a:prstGeom>
        </p:spPr>
      </p:pic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>
                <a:solidFill>
                  <a:srgbClr val="9C27B0"/>
                </a:solidFill>
              </a:rPr>
              <a:t>Les protections - Windows : </a:t>
            </a:r>
            <a:endParaRPr dirty="0">
              <a:solidFill>
                <a:srgbClr val="9C27B0"/>
              </a:solidFill>
            </a:endParaRPr>
          </a:p>
        </p:txBody>
      </p:sp>
      <p:grpSp>
        <p:nvGrpSpPr>
          <p:cNvPr id="13" name="Google Shape;418;p40">
            <a:extLst>
              <a:ext uri="{FF2B5EF4-FFF2-40B4-BE49-F238E27FC236}">
                <a16:creationId xmlns:a16="http://schemas.microsoft.com/office/drawing/2014/main" id="{948BD1D2-A50B-4FDC-B3D5-C9854E687A5A}"/>
              </a:ext>
            </a:extLst>
          </p:cNvPr>
          <p:cNvGrpSpPr/>
          <p:nvPr/>
        </p:nvGrpSpPr>
        <p:grpSpPr>
          <a:xfrm>
            <a:off x="391967" y="816538"/>
            <a:ext cx="449033" cy="449033"/>
            <a:chOff x="2594050" y="1631825"/>
            <a:chExt cx="439625" cy="439625"/>
          </a:xfrm>
        </p:grpSpPr>
        <p:sp>
          <p:nvSpPr>
            <p:cNvPr id="14" name="Google Shape;419;p40">
              <a:extLst>
                <a:ext uri="{FF2B5EF4-FFF2-40B4-BE49-F238E27FC236}">
                  <a16:creationId xmlns:a16="http://schemas.microsoft.com/office/drawing/2014/main" id="{ED461597-86AA-45B5-8BE0-5E962DD410A3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0;p40">
              <a:extLst>
                <a:ext uri="{FF2B5EF4-FFF2-40B4-BE49-F238E27FC236}">
                  <a16:creationId xmlns:a16="http://schemas.microsoft.com/office/drawing/2014/main" id="{8EB4D627-41B8-4D6C-B73A-9D60663F914F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;p40">
              <a:extLst>
                <a:ext uri="{FF2B5EF4-FFF2-40B4-BE49-F238E27FC236}">
                  <a16:creationId xmlns:a16="http://schemas.microsoft.com/office/drawing/2014/main" id="{1792AF15-FC4A-4620-8E15-786BA3AC81AD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;p40">
              <a:extLst>
                <a:ext uri="{FF2B5EF4-FFF2-40B4-BE49-F238E27FC236}">
                  <a16:creationId xmlns:a16="http://schemas.microsoft.com/office/drawing/2014/main" id="{534D70B3-F8E2-49AE-82F5-A814BA3FEB66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48;p22">
            <a:extLst>
              <a:ext uri="{FF2B5EF4-FFF2-40B4-BE49-F238E27FC236}">
                <a16:creationId xmlns:a16="http://schemas.microsoft.com/office/drawing/2014/main" id="{A91F53D7-849C-4256-A81F-51F06D9550D1}"/>
              </a:ext>
            </a:extLst>
          </p:cNvPr>
          <p:cNvSpPr txBox="1">
            <a:spLocks/>
          </p:cNvSpPr>
          <p:nvPr/>
        </p:nvSpPr>
        <p:spPr>
          <a:xfrm>
            <a:off x="617109" y="1916462"/>
            <a:ext cx="4075688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fr-FR" b="1" dirty="0"/>
              <a:t>ASLR / PIE</a:t>
            </a:r>
          </a:p>
          <a:p>
            <a:pPr marL="285750" indent="-285750"/>
            <a:r>
              <a:rPr lang="fr-FR" dirty="0"/>
              <a:t>Pas de flag sur le système – lié au binaire / modules</a:t>
            </a:r>
          </a:p>
          <a:p>
            <a:pPr marL="285750" indent="-285750"/>
            <a:r>
              <a:rPr lang="fr-FR" dirty="0"/>
              <a:t>Mix des deux protections</a:t>
            </a:r>
          </a:p>
          <a:p>
            <a:pPr marL="285750" indent="-285750"/>
            <a:r>
              <a:rPr lang="fr-FR" dirty="0"/>
              <a:t>Ne change pas entre les exécutions</a:t>
            </a:r>
          </a:p>
          <a:p>
            <a:pPr marL="285750" indent="-285750"/>
            <a:r>
              <a:rPr lang="fr-FR" dirty="0"/>
              <a:t>Défini au démarrage de la machine</a:t>
            </a:r>
          </a:p>
          <a:p>
            <a:pPr marL="285750" indent="-285750"/>
            <a:r>
              <a:rPr lang="fr-FR" dirty="0"/>
              <a:t>Les DLL partagent les mêmes adresses entre les binaires</a:t>
            </a:r>
          </a:p>
          <a:p>
            <a:pPr marL="0" indent="0">
              <a:buFont typeface="Karla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5327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F6F751A-76C0-44CA-8C49-FCCF850D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276"/>
            <a:ext cx="9144000" cy="44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2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>
                <a:solidFill>
                  <a:srgbClr val="9C27B0"/>
                </a:solidFill>
              </a:rPr>
              <a:t>Les protections - Résumé : </a:t>
            </a:r>
            <a:endParaRPr dirty="0">
              <a:solidFill>
                <a:srgbClr val="9C27B0"/>
              </a:solidFill>
            </a:endParaRPr>
          </a:p>
        </p:txBody>
      </p:sp>
      <p:grpSp>
        <p:nvGrpSpPr>
          <p:cNvPr id="13" name="Google Shape;418;p40">
            <a:extLst>
              <a:ext uri="{FF2B5EF4-FFF2-40B4-BE49-F238E27FC236}">
                <a16:creationId xmlns:a16="http://schemas.microsoft.com/office/drawing/2014/main" id="{948BD1D2-A50B-4FDC-B3D5-C9854E687A5A}"/>
              </a:ext>
            </a:extLst>
          </p:cNvPr>
          <p:cNvGrpSpPr/>
          <p:nvPr/>
        </p:nvGrpSpPr>
        <p:grpSpPr>
          <a:xfrm>
            <a:off x="391967" y="816538"/>
            <a:ext cx="449033" cy="449033"/>
            <a:chOff x="2594050" y="1631825"/>
            <a:chExt cx="439625" cy="439625"/>
          </a:xfrm>
        </p:grpSpPr>
        <p:sp>
          <p:nvSpPr>
            <p:cNvPr id="14" name="Google Shape;419;p40">
              <a:extLst>
                <a:ext uri="{FF2B5EF4-FFF2-40B4-BE49-F238E27FC236}">
                  <a16:creationId xmlns:a16="http://schemas.microsoft.com/office/drawing/2014/main" id="{ED461597-86AA-45B5-8BE0-5E962DD410A3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0;p40">
              <a:extLst>
                <a:ext uri="{FF2B5EF4-FFF2-40B4-BE49-F238E27FC236}">
                  <a16:creationId xmlns:a16="http://schemas.microsoft.com/office/drawing/2014/main" id="{8EB4D627-41B8-4D6C-B73A-9D60663F914F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;p40">
              <a:extLst>
                <a:ext uri="{FF2B5EF4-FFF2-40B4-BE49-F238E27FC236}">
                  <a16:creationId xmlns:a16="http://schemas.microsoft.com/office/drawing/2014/main" id="{1792AF15-FC4A-4620-8E15-786BA3AC81AD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;p40">
              <a:extLst>
                <a:ext uri="{FF2B5EF4-FFF2-40B4-BE49-F238E27FC236}">
                  <a16:creationId xmlns:a16="http://schemas.microsoft.com/office/drawing/2014/main" id="{534D70B3-F8E2-49AE-82F5-A814BA3FEB66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48;p22">
            <a:extLst>
              <a:ext uri="{FF2B5EF4-FFF2-40B4-BE49-F238E27FC236}">
                <a16:creationId xmlns:a16="http://schemas.microsoft.com/office/drawing/2014/main" id="{A91F53D7-849C-4256-A81F-51F06D9550D1}"/>
              </a:ext>
            </a:extLst>
          </p:cNvPr>
          <p:cNvSpPr txBox="1">
            <a:spLocks/>
          </p:cNvSpPr>
          <p:nvPr/>
        </p:nvSpPr>
        <p:spPr>
          <a:xfrm>
            <a:off x="933037" y="1659377"/>
            <a:ext cx="4331675" cy="326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285750" indent="-285750"/>
            <a:r>
              <a:rPr lang="fr-FR" dirty="0"/>
              <a:t>ASLR/PIE</a:t>
            </a:r>
          </a:p>
          <a:p>
            <a:pPr marL="285750" indent="-285750"/>
            <a:r>
              <a:rPr lang="fr-FR" dirty="0"/>
              <a:t>DEP</a:t>
            </a:r>
          </a:p>
          <a:p>
            <a:pPr marL="285750" indent="-285750"/>
            <a:r>
              <a:rPr lang="fr-FR" dirty="0"/>
              <a:t>GS</a:t>
            </a:r>
          </a:p>
          <a:p>
            <a:pPr marL="285750" indent="-285750"/>
            <a:r>
              <a:rPr lang="fr-FR" dirty="0" err="1"/>
              <a:t>SafeSEH</a:t>
            </a:r>
            <a:endParaRPr lang="fr-FR" dirty="0"/>
          </a:p>
          <a:p>
            <a:pPr marL="285750" indent="-285750"/>
            <a:endParaRPr lang="fr-FR" dirty="0"/>
          </a:p>
          <a:p>
            <a:pPr marL="0" indent="0">
              <a:buNone/>
            </a:pPr>
            <a:r>
              <a:rPr lang="fr-FR" dirty="0"/>
              <a:t>RELRO ? </a:t>
            </a:r>
          </a:p>
          <a:p>
            <a:pPr marL="0" indent="0">
              <a:buNone/>
            </a:pPr>
            <a:r>
              <a:rPr lang="fr-FR" dirty="0"/>
              <a:t>Import </a:t>
            </a:r>
            <a:r>
              <a:rPr lang="fr-FR" dirty="0" err="1"/>
              <a:t>Address</a:t>
            </a:r>
            <a:r>
              <a:rPr lang="fr-FR" dirty="0"/>
              <a:t> Table (IAT) | Read-</a:t>
            </a:r>
            <a:r>
              <a:rPr lang="fr-FR" dirty="0" err="1"/>
              <a:t>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12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200625" y="1488100"/>
            <a:ext cx="474285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5400" dirty="0"/>
              <a:t>Exploitation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298891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C13724-CFA8-4150-81CE-85058678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9B6D5C-D7D1-45C7-89D0-1C22F0944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Binaire vulnérable 64 bits</a:t>
            </a:r>
          </a:p>
          <a:p>
            <a:r>
              <a:rPr lang="fr-FR" dirty="0"/>
              <a:t>Windows 10 RS4 – Full Patch</a:t>
            </a:r>
          </a:p>
        </p:txBody>
      </p:sp>
      <p:grpSp>
        <p:nvGrpSpPr>
          <p:cNvPr id="5" name="Google Shape;259;p27">
            <a:extLst>
              <a:ext uri="{FF2B5EF4-FFF2-40B4-BE49-F238E27FC236}">
                <a16:creationId xmlns:a16="http://schemas.microsoft.com/office/drawing/2014/main" id="{9E714BCF-55A7-42A8-99BB-3223FCECEA1E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6" name="Google Shape;260;p27">
              <a:extLst>
                <a:ext uri="{FF2B5EF4-FFF2-40B4-BE49-F238E27FC236}">
                  <a16:creationId xmlns:a16="http://schemas.microsoft.com/office/drawing/2014/main" id="{32CB6263-039B-4347-8BB7-2C1E333DE828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;p27">
              <a:extLst>
                <a:ext uri="{FF2B5EF4-FFF2-40B4-BE49-F238E27FC236}">
                  <a16:creationId xmlns:a16="http://schemas.microsoft.com/office/drawing/2014/main" id="{BD418984-050C-416C-90BC-ACB6A491BF66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;p27">
              <a:extLst>
                <a:ext uri="{FF2B5EF4-FFF2-40B4-BE49-F238E27FC236}">
                  <a16:creationId xmlns:a16="http://schemas.microsoft.com/office/drawing/2014/main" id="{2AA32E0E-9E92-45C2-A543-CD8B4AD5FFC6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;p27">
              <a:extLst>
                <a:ext uri="{FF2B5EF4-FFF2-40B4-BE49-F238E27FC236}">
                  <a16:creationId xmlns:a16="http://schemas.microsoft.com/office/drawing/2014/main" id="{8FAE1441-49FF-40D8-A523-DD589338922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;p27">
              <a:extLst>
                <a:ext uri="{FF2B5EF4-FFF2-40B4-BE49-F238E27FC236}">
                  <a16:creationId xmlns:a16="http://schemas.microsoft.com/office/drawing/2014/main" id="{9579F5AA-F58F-498F-B9F9-4A0478CCD7D5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5;p27">
              <a:extLst>
                <a:ext uri="{FF2B5EF4-FFF2-40B4-BE49-F238E27FC236}">
                  <a16:creationId xmlns:a16="http://schemas.microsoft.com/office/drawing/2014/main" id="{B54A6A27-C588-445A-8BC7-84DDB531BC2D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;p27">
              <a:extLst>
                <a:ext uri="{FF2B5EF4-FFF2-40B4-BE49-F238E27FC236}">
                  <a16:creationId xmlns:a16="http://schemas.microsoft.com/office/drawing/2014/main" id="{A174F169-9A60-4590-A436-FB13D550FA6D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E0D281-1D9D-4F38-9D38-2A6774E47DCD}"/>
              </a:ext>
            </a:extLst>
          </p:cNvPr>
          <p:cNvSpPr txBox="1">
            <a:spLocks/>
          </p:cNvSpPr>
          <p:nvPr/>
        </p:nvSpPr>
        <p:spPr>
          <a:xfrm>
            <a:off x="2981650" y="2887800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01600" indent="0">
              <a:buNone/>
            </a:pPr>
            <a:r>
              <a:rPr lang="fr-FR" sz="2800" dirty="0"/>
              <a:t>C’est parti ! </a:t>
            </a:r>
          </a:p>
        </p:txBody>
      </p:sp>
    </p:spTree>
    <p:extLst>
      <p:ext uri="{BB962C8B-B14F-4D97-AF65-F5344CB8AC3E}">
        <p14:creationId xmlns:p14="http://schemas.microsoft.com/office/powerpoint/2010/main" val="7842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ED19C3-56F1-4708-9F87-8E72BBFB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protections du binaire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DBCC429-3359-4585-B4A0-3175AC25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" t="1296" r="974" b="1481"/>
          <a:stretch/>
        </p:blipFill>
        <p:spPr>
          <a:xfrm>
            <a:off x="1950273" y="1388725"/>
            <a:ext cx="4052753" cy="3476626"/>
          </a:xfrm>
          <a:prstGeom prst="rect">
            <a:avLst/>
          </a:prstGeom>
        </p:spPr>
      </p:pic>
      <p:grpSp>
        <p:nvGrpSpPr>
          <p:cNvPr id="8" name="Google Shape;259;p27">
            <a:extLst>
              <a:ext uri="{FF2B5EF4-FFF2-40B4-BE49-F238E27FC236}">
                <a16:creationId xmlns:a16="http://schemas.microsoft.com/office/drawing/2014/main" id="{2669306C-0791-4DD1-86B4-82293E3F5D0C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9" name="Google Shape;260;p27">
              <a:extLst>
                <a:ext uri="{FF2B5EF4-FFF2-40B4-BE49-F238E27FC236}">
                  <a16:creationId xmlns:a16="http://schemas.microsoft.com/office/drawing/2014/main" id="{6302E6CD-53E1-414E-8044-720B7A8F8CBC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;p27">
              <a:extLst>
                <a:ext uri="{FF2B5EF4-FFF2-40B4-BE49-F238E27FC236}">
                  <a16:creationId xmlns:a16="http://schemas.microsoft.com/office/drawing/2014/main" id="{53E87068-E115-4969-AB3F-D38D61FBCABA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2;p27">
              <a:extLst>
                <a:ext uri="{FF2B5EF4-FFF2-40B4-BE49-F238E27FC236}">
                  <a16:creationId xmlns:a16="http://schemas.microsoft.com/office/drawing/2014/main" id="{1C6B680D-5D4C-438A-9582-FEEF77808B0B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3;p27">
              <a:extLst>
                <a:ext uri="{FF2B5EF4-FFF2-40B4-BE49-F238E27FC236}">
                  <a16:creationId xmlns:a16="http://schemas.microsoft.com/office/drawing/2014/main" id="{1494E663-2A6D-4269-802A-A080EB5C529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4;p27">
              <a:extLst>
                <a:ext uri="{FF2B5EF4-FFF2-40B4-BE49-F238E27FC236}">
                  <a16:creationId xmlns:a16="http://schemas.microsoft.com/office/drawing/2014/main" id="{AD10C5C9-28BB-4CF6-8D94-FC54B043554B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5;p27">
              <a:extLst>
                <a:ext uri="{FF2B5EF4-FFF2-40B4-BE49-F238E27FC236}">
                  <a16:creationId xmlns:a16="http://schemas.microsoft.com/office/drawing/2014/main" id="{742656E3-CD68-4476-ACFD-543BC4F3538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;p27">
              <a:extLst>
                <a:ext uri="{FF2B5EF4-FFF2-40B4-BE49-F238E27FC236}">
                  <a16:creationId xmlns:a16="http://schemas.microsoft.com/office/drawing/2014/main" id="{C564F6C4-B47E-40E2-A4CF-7D107E5DA1B0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207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A675E-90DA-4395-A3BC-0EC779B3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code du binaire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CFDB8A-966E-4D5A-9F40-519D9BC0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1379200"/>
            <a:ext cx="3695700" cy="3571875"/>
          </a:xfrm>
          <a:prstGeom prst="rect">
            <a:avLst/>
          </a:prstGeom>
        </p:spPr>
      </p:pic>
      <p:grpSp>
        <p:nvGrpSpPr>
          <p:cNvPr id="5" name="Google Shape;259;p27">
            <a:extLst>
              <a:ext uri="{FF2B5EF4-FFF2-40B4-BE49-F238E27FC236}">
                <a16:creationId xmlns:a16="http://schemas.microsoft.com/office/drawing/2014/main" id="{90EF4E42-6BCD-4368-A058-37B5FA9509FE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6" name="Google Shape;260;p27">
              <a:extLst>
                <a:ext uri="{FF2B5EF4-FFF2-40B4-BE49-F238E27FC236}">
                  <a16:creationId xmlns:a16="http://schemas.microsoft.com/office/drawing/2014/main" id="{95A61563-0F74-4D56-9AD9-806CDA1659B0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;p27">
              <a:extLst>
                <a:ext uri="{FF2B5EF4-FFF2-40B4-BE49-F238E27FC236}">
                  <a16:creationId xmlns:a16="http://schemas.microsoft.com/office/drawing/2014/main" id="{588F46DE-F3D7-48B1-920F-68B2CDE33071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;p27">
              <a:extLst>
                <a:ext uri="{FF2B5EF4-FFF2-40B4-BE49-F238E27FC236}">
                  <a16:creationId xmlns:a16="http://schemas.microsoft.com/office/drawing/2014/main" id="{A848B02C-A84E-4DFE-9EC3-7685C86A600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;p27">
              <a:extLst>
                <a:ext uri="{FF2B5EF4-FFF2-40B4-BE49-F238E27FC236}">
                  <a16:creationId xmlns:a16="http://schemas.microsoft.com/office/drawing/2014/main" id="{F3CD0614-D1B8-4D4D-A744-C7949F39BAF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;p27">
              <a:extLst>
                <a:ext uri="{FF2B5EF4-FFF2-40B4-BE49-F238E27FC236}">
                  <a16:creationId xmlns:a16="http://schemas.microsoft.com/office/drawing/2014/main" id="{172A4C66-2B75-4D0C-B848-008A27B349B0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5;p27">
              <a:extLst>
                <a:ext uri="{FF2B5EF4-FFF2-40B4-BE49-F238E27FC236}">
                  <a16:creationId xmlns:a16="http://schemas.microsoft.com/office/drawing/2014/main" id="{E49CF495-7DE0-422D-A897-6A0358D2AEA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;p27">
              <a:extLst>
                <a:ext uri="{FF2B5EF4-FFF2-40B4-BE49-F238E27FC236}">
                  <a16:creationId xmlns:a16="http://schemas.microsoft.com/office/drawing/2014/main" id="{29FF7A82-9FDC-47CD-80F7-B847F8A20A3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0856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A675E-90DA-4395-A3BC-0EC779B3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d’exploitation : </a:t>
            </a:r>
          </a:p>
        </p:txBody>
      </p:sp>
      <p:grpSp>
        <p:nvGrpSpPr>
          <p:cNvPr id="5" name="Google Shape;259;p27">
            <a:extLst>
              <a:ext uri="{FF2B5EF4-FFF2-40B4-BE49-F238E27FC236}">
                <a16:creationId xmlns:a16="http://schemas.microsoft.com/office/drawing/2014/main" id="{90EF4E42-6BCD-4368-A058-37B5FA9509FE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6" name="Google Shape;260;p27">
              <a:extLst>
                <a:ext uri="{FF2B5EF4-FFF2-40B4-BE49-F238E27FC236}">
                  <a16:creationId xmlns:a16="http://schemas.microsoft.com/office/drawing/2014/main" id="{95A61563-0F74-4D56-9AD9-806CDA1659B0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;p27">
              <a:extLst>
                <a:ext uri="{FF2B5EF4-FFF2-40B4-BE49-F238E27FC236}">
                  <a16:creationId xmlns:a16="http://schemas.microsoft.com/office/drawing/2014/main" id="{588F46DE-F3D7-48B1-920F-68B2CDE33071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;p27">
              <a:extLst>
                <a:ext uri="{FF2B5EF4-FFF2-40B4-BE49-F238E27FC236}">
                  <a16:creationId xmlns:a16="http://schemas.microsoft.com/office/drawing/2014/main" id="{A848B02C-A84E-4DFE-9EC3-7685C86A600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;p27">
              <a:extLst>
                <a:ext uri="{FF2B5EF4-FFF2-40B4-BE49-F238E27FC236}">
                  <a16:creationId xmlns:a16="http://schemas.microsoft.com/office/drawing/2014/main" id="{F3CD0614-D1B8-4D4D-A744-C7949F39BAF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;p27">
              <a:extLst>
                <a:ext uri="{FF2B5EF4-FFF2-40B4-BE49-F238E27FC236}">
                  <a16:creationId xmlns:a16="http://schemas.microsoft.com/office/drawing/2014/main" id="{172A4C66-2B75-4D0C-B848-008A27B349B0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5;p27">
              <a:extLst>
                <a:ext uri="{FF2B5EF4-FFF2-40B4-BE49-F238E27FC236}">
                  <a16:creationId xmlns:a16="http://schemas.microsoft.com/office/drawing/2014/main" id="{E49CF495-7DE0-422D-A897-6A0358D2AEA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;p27">
              <a:extLst>
                <a:ext uri="{FF2B5EF4-FFF2-40B4-BE49-F238E27FC236}">
                  <a16:creationId xmlns:a16="http://schemas.microsoft.com/office/drawing/2014/main" id="{29FF7A82-9FDC-47CD-80F7-B847F8A20A3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B054CED-87C4-4F34-B481-AF2A2CF2B05A}"/>
              </a:ext>
            </a:extLst>
          </p:cNvPr>
          <p:cNvSpPr txBox="1">
            <a:spLocks/>
          </p:cNvSpPr>
          <p:nvPr/>
        </p:nvSpPr>
        <p:spPr>
          <a:xfrm>
            <a:off x="140622" y="1718197"/>
            <a:ext cx="7355554" cy="28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fr-FR" dirty="0"/>
              <a:t>Récupération du </a:t>
            </a:r>
            <a:r>
              <a:rPr lang="fr-FR" dirty="0" err="1"/>
              <a:t>canary</a:t>
            </a:r>
            <a:r>
              <a:rPr lang="fr-FR" dirty="0"/>
              <a:t>/cookie - bypass </a:t>
            </a:r>
            <a:r>
              <a:rPr lang="fr-FR" b="1" dirty="0"/>
              <a:t>GS protection</a:t>
            </a:r>
            <a:r>
              <a:rPr lang="fr-FR" dirty="0"/>
              <a:t> </a:t>
            </a:r>
          </a:p>
          <a:p>
            <a:r>
              <a:rPr lang="fr-FR" dirty="0"/>
              <a:t>Récupération de l'adresse de retour </a:t>
            </a:r>
          </a:p>
          <a:p>
            <a:r>
              <a:rPr lang="fr-FR" dirty="0"/>
              <a:t>Récupération des adresses de ntdll.dll et kernel32.dll - bypass </a:t>
            </a:r>
            <a:r>
              <a:rPr lang="fr-FR" b="1" dirty="0"/>
              <a:t>ASLR/PIE</a:t>
            </a:r>
            <a:r>
              <a:rPr lang="fr-FR" dirty="0"/>
              <a:t> </a:t>
            </a:r>
          </a:p>
          <a:p>
            <a:r>
              <a:rPr lang="fr-FR" dirty="0"/>
              <a:t>Calcul </a:t>
            </a:r>
            <a:r>
              <a:rPr lang="fr-FR" dirty="0" err="1"/>
              <a:t>ROPchain</a:t>
            </a:r>
            <a:r>
              <a:rPr lang="fr-FR" dirty="0"/>
              <a:t> </a:t>
            </a:r>
          </a:p>
          <a:p>
            <a:r>
              <a:rPr lang="fr-FR" dirty="0"/>
              <a:t>Call </a:t>
            </a:r>
            <a:r>
              <a:rPr lang="fr-FR" dirty="0" err="1"/>
              <a:t>scanf</a:t>
            </a:r>
            <a:r>
              <a:rPr lang="fr-FR" dirty="0"/>
              <a:t> - bypass </a:t>
            </a:r>
            <a:r>
              <a:rPr lang="fr-FR" b="1" dirty="0"/>
              <a:t>DEP</a:t>
            </a:r>
            <a:r>
              <a:rPr lang="fr-FR" dirty="0"/>
              <a:t> </a:t>
            </a:r>
          </a:p>
          <a:p>
            <a:r>
              <a:rPr lang="fr-FR" dirty="0"/>
              <a:t>Ret2DLL </a:t>
            </a:r>
            <a:r>
              <a:rPr lang="fr-FR" dirty="0" err="1"/>
              <a:t>WinExec</a:t>
            </a:r>
            <a:r>
              <a:rPr lang="fr-FR" dirty="0"/>
              <a:t> - bypass </a:t>
            </a:r>
            <a:r>
              <a:rPr lang="fr-FR" b="1" dirty="0"/>
              <a:t>DEP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88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238725" y="1240450"/>
            <a:ext cx="474285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Plan du talk</a:t>
            </a:r>
            <a:endParaRPr sz="5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A675E-90DA-4395-A3BC-0EC779B3A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63" y="312326"/>
            <a:ext cx="5324100" cy="485700"/>
          </a:xfrm>
        </p:spPr>
        <p:txBody>
          <a:bodyPr/>
          <a:lstStyle/>
          <a:p>
            <a:r>
              <a:rPr lang="fr-FR" dirty="0"/>
              <a:t>Test :</a:t>
            </a:r>
          </a:p>
        </p:txBody>
      </p:sp>
      <p:grpSp>
        <p:nvGrpSpPr>
          <p:cNvPr id="5" name="Google Shape;259;p27">
            <a:extLst>
              <a:ext uri="{FF2B5EF4-FFF2-40B4-BE49-F238E27FC236}">
                <a16:creationId xmlns:a16="http://schemas.microsoft.com/office/drawing/2014/main" id="{90EF4E42-6BCD-4368-A058-37B5FA9509FE}"/>
              </a:ext>
            </a:extLst>
          </p:cNvPr>
          <p:cNvGrpSpPr/>
          <p:nvPr/>
        </p:nvGrpSpPr>
        <p:grpSpPr>
          <a:xfrm>
            <a:off x="452627" y="243146"/>
            <a:ext cx="449036" cy="470808"/>
            <a:chOff x="5961125" y="1623900"/>
            <a:chExt cx="427450" cy="448175"/>
          </a:xfrm>
        </p:grpSpPr>
        <p:sp>
          <p:nvSpPr>
            <p:cNvPr id="6" name="Google Shape;260;p27">
              <a:extLst>
                <a:ext uri="{FF2B5EF4-FFF2-40B4-BE49-F238E27FC236}">
                  <a16:creationId xmlns:a16="http://schemas.microsoft.com/office/drawing/2014/main" id="{95A61563-0F74-4D56-9AD9-806CDA1659B0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;p27">
              <a:extLst>
                <a:ext uri="{FF2B5EF4-FFF2-40B4-BE49-F238E27FC236}">
                  <a16:creationId xmlns:a16="http://schemas.microsoft.com/office/drawing/2014/main" id="{588F46DE-F3D7-48B1-920F-68B2CDE33071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;p27">
              <a:extLst>
                <a:ext uri="{FF2B5EF4-FFF2-40B4-BE49-F238E27FC236}">
                  <a16:creationId xmlns:a16="http://schemas.microsoft.com/office/drawing/2014/main" id="{A848B02C-A84E-4DFE-9EC3-7685C86A600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;p27">
              <a:extLst>
                <a:ext uri="{FF2B5EF4-FFF2-40B4-BE49-F238E27FC236}">
                  <a16:creationId xmlns:a16="http://schemas.microsoft.com/office/drawing/2014/main" id="{F3CD0614-D1B8-4D4D-A744-C7949F39BAF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;p27">
              <a:extLst>
                <a:ext uri="{FF2B5EF4-FFF2-40B4-BE49-F238E27FC236}">
                  <a16:creationId xmlns:a16="http://schemas.microsoft.com/office/drawing/2014/main" id="{172A4C66-2B75-4D0C-B848-008A27B349B0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5;p27">
              <a:extLst>
                <a:ext uri="{FF2B5EF4-FFF2-40B4-BE49-F238E27FC236}">
                  <a16:creationId xmlns:a16="http://schemas.microsoft.com/office/drawing/2014/main" id="{E49CF495-7DE0-422D-A897-6A0358D2AEA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;p27">
              <a:extLst>
                <a:ext uri="{FF2B5EF4-FFF2-40B4-BE49-F238E27FC236}">
                  <a16:creationId xmlns:a16="http://schemas.microsoft.com/office/drawing/2014/main" id="{29FF7A82-9FDC-47CD-80F7-B847F8A20A3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44BAAAFC-2823-458B-9337-7F444882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92" y="798026"/>
            <a:ext cx="6592016" cy="417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27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A675E-90DA-4395-A3BC-0EC779B3A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63" y="893351"/>
            <a:ext cx="5324100" cy="485700"/>
          </a:xfrm>
        </p:spPr>
        <p:txBody>
          <a:bodyPr/>
          <a:lstStyle/>
          <a:p>
            <a:r>
              <a:rPr lang="fr-FR" dirty="0"/>
              <a:t>Test : Constat</a:t>
            </a:r>
          </a:p>
        </p:txBody>
      </p:sp>
      <p:grpSp>
        <p:nvGrpSpPr>
          <p:cNvPr id="5" name="Google Shape;259;p27">
            <a:extLst>
              <a:ext uri="{FF2B5EF4-FFF2-40B4-BE49-F238E27FC236}">
                <a16:creationId xmlns:a16="http://schemas.microsoft.com/office/drawing/2014/main" id="{90EF4E42-6BCD-4368-A058-37B5FA9509FE}"/>
              </a:ext>
            </a:extLst>
          </p:cNvPr>
          <p:cNvGrpSpPr/>
          <p:nvPr/>
        </p:nvGrpSpPr>
        <p:grpSpPr>
          <a:xfrm>
            <a:off x="452627" y="824171"/>
            <a:ext cx="449036" cy="470808"/>
            <a:chOff x="5961125" y="1623900"/>
            <a:chExt cx="427450" cy="448175"/>
          </a:xfrm>
        </p:grpSpPr>
        <p:sp>
          <p:nvSpPr>
            <p:cNvPr id="6" name="Google Shape;260;p27">
              <a:extLst>
                <a:ext uri="{FF2B5EF4-FFF2-40B4-BE49-F238E27FC236}">
                  <a16:creationId xmlns:a16="http://schemas.microsoft.com/office/drawing/2014/main" id="{95A61563-0F74-4D56-9AD9-806CDA1659B0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;p27">
              <a:extLst>
                <a:ext uri="{FF2B5EF4-FFF2-40B4-BE49-F238E27FC236}">
                  <a16:creationId xmlns:a16="http://schemas.microsoft.com/office/drawing/2014/main" id="{588F46DE-F3D7-48B1-920F-68B2CDE33071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;p27">
              <a:extLst>
                <a:ext uri="{FF2B5EF4-FFF2-40B4-BE49-F238E27FC236}">
                  <a16:creationId xmlns:a16="http://schemas.microsoft.com/office/drawing/2014/main" id="{A848B02C-A84E-4DFE-9EC3-7685C86A600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;p27">
              <a:extLst>
                <a:ext uri="{FF2B5EF4-FFF2-40B4-BE49-F238E27FC236}">
                  <a16:creationId xmlns:a16="http://schemas.microsoft.com/office/drawing/2014/main" id="{F3CD0614-D1B8-4D4D-A744-C7949F39BAF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;p27">
              <a:extLst>
                <a:ext uri="{FF2B5EF4-FFF2-40B4-BE49-F238E27FC236}">
                  <a16:creationId xmlns:a16="http://schemas.microsoft.com/office/drawing/2014/main" id="{172A4C66-2B75-4D0C-B848-008A27B349B0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5;p27">
              <a:extLst>
                <a:ext uri="{FF2B5EF4-FFF2-40B4-BE49-F238E27FC236}">
                  <a16:creationId xmlns:a16="http://schemas.microsoft.com/office/drawing/2014/main" id="{E49CF495-7DE0-422D-A897-6A0358D2AEA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;p27">
              <a:extLst>
                <a:ext uri="{FF2B5EF4-FFF2-40B4-BE49-F238E27FC236}">
                  <a16:creationId xmlns:a16="http://schemas.microsoft.com/office/drawing/2014/main" id="{29FF7A82-9FDC-47CD-80F7-B847F8A20A3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8;p22">
            <a:extLst>
              <a:ext uri="{FF2B5EF4-FFF2-40B4-BE49-F238E27FC236}">
                <a16:creationId xmlns:a16="http://schemas.microsoft.com/office/drawing/2014/main" id="{6D31E17C-F154-4898-93F5-F45EDA014925}"/>
              </a:ext>
            </a:extLst>
          </p:cNvPr>
          <p:cNvSpPr txBox="1">
            <a:spLocks/>
          </p:cNvSpPr>
          <p:nvPr/>
        </p:nvSpPr>
        <p:spPr>
          <a:xfrm>
            <a:off x="901663" y="1979450"/>
            <a:ext cx="4331675" cy="326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285750" indent="-285750"/>
            <a:r>
              <a:rPr lang="fr-FR" dirty="0" err="1"/>
              <a:t>Leak</a:t>
            </a:r>
            <a:r>
              <a:rPr lang="fr-FR" dirty="0"/>
              <a:t> d’informations</a:t>
            </a:r>
          </a:p>
          <a:p>
            <a:pPr marL="285750" indent="-285750"/>
            <a:r>
              <a:rPr lang="fr-FR" dirty="0"/>
              <a:t>Bypass GS et ASLR/PIE (sur le binaire)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197B4AC-C2E9-428C-AFB4-1E54061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72" y="762000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907BF00-9777-4963-93DD-8AD27CBDF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57187"/>
            <a:ext cx="53530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25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444CBD-F9B8-4A68-A1F6-F8F38D2C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754856"/>
            <a:ext cx="6272896" cy="3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0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A675E-90DA-4395-A3BC-0EC779B3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d’exploitation : </a:t>
            </a:r>
          </a:p>
        </p:txBody>
      </p:sp>
      <p:grpSp>
        <p:nvGrpSpPr>
          <p:cNvPr id="5" name="Google Shape;259;p27">
            <a:extLst>
              <a:ext uri="{FF2B5EF4-FFF2-40B4-BE49-F238E27FC236}">
                <a16:creationId xmlns:a16="http://schemas.microsoft.com/office/drawing/2014/main" id="{90EF4E42-6BCD-4368-A058-37B5FA9509FE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6" name="Google Shape;260;p27">
              <a:extLst>
                <a:ext uri="{FF2B5EF4-FFF2-40B4-BE49-F238E27FC236}">
                  <a16:creationId xmlns:a16="http://schemas.microsoft.com/office/drawing/2014/main" id="{95A61563-0F74-4D56-9AD9-806CDA1659B0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;p27">
              <a:extLst>
                <a:ext uri="{FF2B5EF4-FFF2-40B4-BE49-F238E27FC236}">
                  <a16:creationId xmlns:a16="http://schemas.microsoft.com/office/drawing/2014/main" id="{588F46DE-F3D7-48B1-920F-68B2CDE33071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;p27">
              <a:extLst>
                <a:ext uri="{FF2B5EF4-FFF2-40B4-BE49-F238E27FC236}">
                  <a16:creationId xmlns:a16="http://schemas.microsoft.com/office/drawing/2014/main" id="{A848B02C-A84E-4DFE-9EC3-7685C86A600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;p27">
              <a:extLst>
                <a:ext uri="{FF2B5EF4-FFF2-40B4-BE49-F238E27FC236}">
                  <a16:creationId xmlns:a16="http://schemas.microsoft.com/office/drawing/2014/main" id="{F3CD0614-D1B8-4D4D-A744-C7949F39BAF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;p27">
              <a:extLst>
                <a:ext uri="{FF2B5EF4-FFF2-40B4-BE49-F238E27FC236}">
                  <a16:creationId xmlns:a16="http://schemas.microsoft.com/office/drawing/2014/main" id="{172A4C66-2B75-4D0C-B848-008A27B349B0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5;p27">
              <a:extLst>
                <a:ext uri="{FF2B5EF4-FFF2-40B4-BE49-F238E27FC236}">
                  <a16:creationId xmlns:a16="http://schemas.microsoft.com/office/drawing/2014/main" id="{E49CF495-7DE0-422D-A897-6A0358D2AEA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;p27">
              <a:extLst>
                <a:ext uri="{FF2B5EF4-FFF2-40B4-BE49-F238E27FC236}">
                  <a16:creationId xmlns:a16="http://schemas.microsoft.com/office/drawing/2014/main" id="{29FF7A82-9FDC-47CD-80F7-B847F8A20A3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B054CED-87C4-4F34-B481-AF2A2CF2B05A}"/>
              </a:ext>
            </a:extLst>
          </p:cNvPr>
          <p:cNvSpPr txBox="1">
            <a:spLocks/>
          </p:cNvSpPr>
          <p:nvPr/>
        </p:nvSpPr>
        <p:spPr>
          <a:xfrm>
            <a:off x="140622" y="1718197"/>
            <a:ext cx="7355554" cy="28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fr-FR" strike="sngStrike" dirty="0"/>
              <a:t>Récupération du </a:t>
            </a:r>
            <a:r>
              <a:rPr lang="fr-FR" strike="sngStrike" dirty="0" err="1"/>
              <a:t>canary</a:t>
            </a:r>
            <a:r>
              <a:rPr lang="fr-FR" strike="sngStrike" dirty="0"/>
              <a:t>/cookie - bypass </a:t>
            </a:r>
            <a:r>
              <a:rPr lang="fr-FR" b="1" strike="sngStrike" dirty="0"/>
              <a:t>GS protection</a:t>
            </a:r>
            <a:r>
              <a:rPr lang="fr-FR" strike="sngStrike" dirty="0"/>
              <a:t> ;</a:t>
            </a:r>
            <a:endParaRPr lang="fr-FR" dirty="0"/>
          </a:p>
          <a:p>
            <a:r>
              <a:rPr lang="fr-FR" strike="sngStrike" dirty="0"/>
              <a:t>Récupération de l'adresse de retour </a:t>
            </a:r>
          </a:p>
          <a:p>
            <a:r>
              <a:rPr lang="fr-FR" dirty="0">
                <a:solidFill>
                  <a:srgbClr val="FF0000"/>
                </a:solidFill>
              </a:rPr>
              <a:t>Récupération des adresses de ntdll.dll et kernel32.dll - bypass </a:t>
            </a:r>
            <a:r>
              <a:rPr lang="fr-FR" b="1" dirty="0">
                <a:solidFill>
                  <a:srgbClr val="FF0000"/>
                </a:solidFill>
              </a:rPr>
              <a:t>ASLR/PIE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  <a:p>
            <a:pPr marL="101600" indent="0"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49F6F8-6547-4011-BB16-DA5E39AF393B}"/>
              </a:ext>
            </a:extLst>
          </p:cNvPr>
          <p:cNvSpPr txBox="1"/>
          <p:nvPr/>
        </p:nvSpPr>
        <p:spPr>
          <a:xfrm>
            <a:off x="318294" y="3639646"/>
            <a:ext cx="5583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1600" indent="0">
              <a:buNone/>
            </a:pPr>
            <a:r>
              <a:rPr lang="fr-FR" sz="2000" dirty="0">
                <a:solidFill>
                  <a:schemeClr val="tx2">
                    <a:lumMod val="50000"/>
                  </a:schemeClr>
                </a:solidFill>
                <a:latin typeface="Karla" panose="020B0604020202020204" charset="0"/>
                <a:ea typeface="Karla" panose="020B0604020202020204" charset="0"/>
              </a:rPr>
              <a:t>Comment ?</a:t>
            </a:r>
          </a:p>
          <a:p>
            <a:pPr marL="101600" indent="0">
              <a:buNone/>
            </a:pPr>
            <a:endParaRPr lang="fr-FR" sz="2000" dirty="0">
              <a:solidFill>
                <a:schemeClr val="tx2">
                  <a:lumMod val="50000"/>
                </a:schemeClr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01600" indent="0">
              <a:buNone/>
            </a:pPr>
            <a:r>
              <a:rPr lang="fr-FR" sz="2000" dirty="0">
                <a:solidFill>
                  <a:schemeClr val="tx2">
                    <a:lumMod val="50000"/>
                  </a:schemeClr>
                </a:solidFill>
                <a:latin typeface="Karla" panose="020B0604020202020204" charset="0"/>
                <a:ea typeface="Karla" panose="020B0604020202020204" charset="0"/>
              </a:rPr>
              <a:t>Avec l’API Windows (et ça marche en Python !)</a:t>
            </a:r>
          </a:p>
          <a:p>
            <a:endParaRPr lang="fr-FR" sz="2000" dirty="0">
              <a:solidFill>
                <a:schemeClr val="tx2">
                  <a:lumMod val="50000"/>
                </a:schemeClr>
              </a:solidFill>
              <a:latin typeface="Karla" panose="020B0604020202020204" charset="0"/>
              <a:ea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3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01344-2B1C-4054-ABD9-9A4466D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CA272B-5C90-4E98-A685-E90D0A397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CBFF53-D3BD-46CB-A5A0-4B33BC2B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41" y="723900"/>
            <a:ext cx="6566087" cy="36957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3A21052-C2D9-40E7-A1EB-88B52A393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706" y="1092131"/>
            <a:ext cx="5710588" cy="30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A675E-90DA-4395-A3BC-0EC779B3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d’exploitation – Rappel : </a:t>
            </a:r>
          </a:p>
        </p:txBody>
      </p:sp>
      <p:grpSp>
        <p:nvGrpSpPr>
          <p:cNvPr id="5" name="Google Shape;259;p27">
            <a:extLst>
              <a:ext uri="{FF2B5EF4-FFF2-40B4-BE49-F238E27FC236}">
                <a16:creationId xmlns:a16="http://schemas.microsoft.com/office/drawing/2014/main" id="{90EF4E42-6BCD-4368-A058-37B5FA9509FE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6" name="Google Shape;260;p27">
              <a:extLst>
                <a:ext uri="{FF2B5EF4-FFF2-40B4-BE49-F238E27FC236}">
                  <a16:creationId xmlns:a16="http://schemas.microsoft.com/office/drawing/2014/main" id="{95A61563-0F74-4D56-9AD9-806CDA1659B0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;p27">
              <a:extLst>
                <a:ext uri="{FF2B5EF4-FFF2-40B4-BE49-F238E27FC236}">
                  <a16:creationId xmlns:a16="http://schemas.microsoft.com/office/drawing/2014/main" id="{588F46DE-F3D7-48B1-920F-68B2CDE33071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;p27">
              <a:extLst>
                <a:ext uri="{FF2B5EF4-FFF2-40B4-BE49-F238E27FC236}">
                  <a16:creationId xmlns:a16="http://schemas.microsoft.com/office/drawing/2014/main" id="{A848B02C-A84E-4DFE-9EC3-7685C86A600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;p27">
              <a:extLst>
                <a:ext uri="{FF2B5EF4-FFF2-40B4-BE49-F238E27FC236}">
                  <a16:creationId xmlns:a16="http://schemas.microsoft.com/office/drawing/2014/main" id="{F3CD0614-D1B8-4D4D-A744-C7949F39BAF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;p27">
              <a:extLst>
                <a:ext uri="{FF2B5EF4-FFF2-40B4-BE49-F238E27FC236}">
                  <a16:creationId xmlns:a16="http://schemas.microsoft.com/office/drawing/2014/main" id="{172A4C66-2B75-4D0C-B848-008A27B349B0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5;p27">
              <a:extLst>
                <a:ext uri="{FF2B5EF4-FFF2-40B4-BE49-F238E27FC236}">
                  <a16:creationId xmlns:a16="http://schemas.microsoft.com/office/drawing/2014/main" id="{E49CF495-7DE0-422D-A897-6A0358D2AEA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;p27">
              <a:extLst>
                <a:ext uri="{FF2B5EF4-FFF2-40B4-BE49-F238E27FC236}">
                  <a16:creationId xmlns:a16="http://schemas.microsoft.com/office/drawing/2014/main" id="{29FF7A82-9FDC-47CD-80F7-B847F8A20A3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B054CED-87C4-4F34-B481-AF2A2CF2B05A}"/>
              </a:ext>
            </a:extLst>
          </p:cNvPr>
          <p:cNvSpPr txBox="1">
            <a:spLocks/>
          </p:cNvSpPr>
          <p:nvPr/>
        </p:nvSpPr>
        <p:spPr>
          <a:xfrm>
            <a:off x="140622" y="1718197"/>
            <a:ext cx="7355554" cy="28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fr-FR" strike="sngStrike" dirty="0"/>
              <a:t>Récupération du </a:t>
            </a:r>
            <a:r>
              <a:rPr lang="fr-FR" strike="sngStrike" dirty="0" err="1"/>
              <a:t>canary</a:t>
            </a:r>
            <a:r>
              <a:rPr lang="fr-FR" strike="sngStrike" dirty="0"/>
              <a:t>/cookie - bypass </a:t>
            </a:r>
            <a:r>
              <a:rPr lang="fr-FR" b="1" strike="sngStrike" dirty="0"/>
              <a:t>GS protection</a:t>
            </a:r>
            <a:r>
              <a:rPr lang="fr-FR" strike="sngStrike" dirty="0"/>
              <a:t> </a:t>
            </a:r>
          </a:p>
          <a:p>
            <a:r>
              <a:rPr lang="fr-FR" strike="sngStrike" dirty="0"/>
              <a:t>Récupération de l'adresse de retour </a:t>
            </a:r>
          </a:p>
          <a:p>
            <a:r>
              <a:rPr lang="fr-FR" strike="sngStrike" dirty="0"/>
              <a:t>Récupération des adresses de ntdll.dll et kernel32.dll - bypass </a:t>
            </a:r>
            <a:r>
              <a:rPr lang="fr-FR" b="1" strike="sngStrike" dirty="0"/>
              <a:t>ASLR/PIE</a:t>
            </a:r>
            <a:r>
              <a:rPr lang="fr-FR" strike="sngStrike" dirty="0"/>
              <a:t> </a:t>
            </a:r>
          </a:p>
          <a:p>
            <a:r>
              <a:rPr lang="fr-FR" dirty="0">
                <a:solidFill>
                  <a:srgbClr val="FF0000"/>
                </a:solidFill>
              </a:rPr>
              <a:t>Calcul </a:t>
            </a:r>
            <a:r>
              <a:rPr lang="fr-FR" dirty="0" err="1">
                <a:solidFill>
                  <a:srgbClr val="FF0000"/>
                </a:solidFill>
              </a:rPr>
              <a:t>ROPchain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>
                <a:solidFill>
                  <a:srgbClr val="FF0000"/>
                </a:solidFill>
              </a:rPr>
              <a:t>Call </a:t>
            </a:r>
            <a:r>
              <a:rPr lang="fr-FR" dirty="0" err="1">
                <a:solidFill>
                  <a:srgbClr val="FF0000"/>
                </a:solidFill>
              </a:rPr>
              <a:t>scanf</a:t>
            </a:r>
            <a:r>
              <a:rPr lang="fr-FR" dirty="0">
                <a:solidFill>
                  <a:srgbClr val="FF0000"/>
                </a:solidFill>
              </a:rPr>
              <a:t> - bypass </a:t>
            </a:r>
            <a:r>
              <a:rPr lang="fr-FR" b="1" dirty="0">
                <a:solidFill>
                  <a:srgbClr val="FF0000"/>
                </a:solidFill>
              </a:rPr>
              <a:t>DEP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>
                <a:solidFill>
                  <a:srgbClr val="FF0000"/>
                </a:solidFill>
              </a:rPr>
              <a:t>Ret2DLL </a:t>
            </a:r>
            <a:r>
              <a:rPr lang="fr-FR" dirty="0" err="1">
                <a:solidFill>
                  <a:srgbClr val="FF0000"/>
                </a:solidFill>
              </a:rPr>
              <a:t>WinExec</a:t>
            </a:r>
            <a:r>
              <a:rPr lang="fr-FR" dirty="0">
                <a:solidFill>
                  <a:srgbClr val="FF0000"/>
                </a:solidFill>
              </a:rPr>
              <a:t> - bypass </a:t>
            </a:r>
            <a:r>
              <a:rPr lang="fr-FR" b="1" dirty="0">
                <a:solidFill>
                  <a:srgbClr val="FF0000"/>
                </a:solidFill>
              </a:rPr>
              <a:t>DEP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43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4D2A-C690-41DB-B2E1-D6537EF4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la </a:t>
            </a:r>
            <a:r>
              <a:rPr lang="fr-FR" dirty="0" err="1"/>
              <a:t>Ropchain</a:t>
            </a:r>
            <a:r>
              <a:rPr lang="fr-FR" dirty="0"/>
              <a:t> :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8C2B28-8F0D-474C-BDF8-DBB060865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Convention __</a:t>
            </a:r>
            <a:r>
              <a:rPr lang="fr-FR" dirty="0" err="1"/>
              <a:t>fastcall</a:t>
            </a:r>
            <a:endParaRPr lang="fr-FR" dirty="0"/>
          </a:p>
          <a:p>
            <a:r>
              <a:rPr lang="pt-BR" dirty="0"/>
              <a:t>Rcx, rdx, r8 et r9</a:t>
            </a:r>
          </a:p>
          <a:p>
            <a:r>
              <a:rPr lang="pt-BR" dirty="0"/>
              <a:t>Shadow Space (32 bytes)</a:t>
            </a:r>
          </a:p>
          <a:p>
            <a:r>
              <a:rPr lang="pt-BR" dirty="0"/>
              <a:t>La suite des arguments : après le shadow space</a:t>
            </a:r>
          </a:p>
          <a:p>
            <a:r>
              <a:rPr lang="pt-BR" b="1" dirty="0">
                <a:solidFill>
                  <a:srgbClr val="FF0000"/>
                </a:solidFill>
              </a:rPr>
              <a:t>Stack alignée sur 16 bytes </a:t>
            </a:r>
            <a:endParaRPr lang="fr-FR" b="1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grpSp>
        <p:nvGrpSpPr>
          <p:cNvPr id="4" name="Google Shape;259;p27">
            <a:extLst>
              <a:ext uri="{FF2B5EF4-FFF2-40B4-BE49-F238E27FC236}">
                <a16:creationId xmlns:a16="http://schemas.microsoft.com/office/drawing/2014/main" id="{1634F278-B7D5-48FB-93E8-BB2EA30092CC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5" name="Google Shape;260;p27">
              <a:extLst>
                <a:ext uri="{FF2B5EF4-FFF2-40B4-BE49-F238E27FC236}">
                  <a16:creationId xmlns:a16="http://schemas.microsoft.com/office/drawing/2014/main" id="{BF689082-42B6-48E7-A388-1E94B10833E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1;p27">
              <a:extLst>
                <a:ext uri="{FF2B5EF4-FFF2-40B4-BE49-F238E27FC236}">
                  <a16:creationId xmlns:a16="http://schemas.microsoft.com/office/drawing/2014/main" id="{2B3CEAEE-70EA-479C-BB4E-6A4F7BCA06C3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;p27">
              <a:extLst>
                <a:ext uri="{FF2B5EF4-FFF2-40B4-BE49-F238E27FC236}">
                  <a16:creationId xmlns:a16="http://schemas.microsoft.com/office/drawing/2014/main" id="{D9D6A79A-FC08-46D4-AFBD-00992AA4BF45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;p27">
              <a:extLst>
                <a:ext uri="{FF2B5EF4-FFF2-40B4-BE49-F238E27FC236}">
                  <a16:creationId xmlns:a16="http://schemas.microsoft.com/office/drawing/2014/main" id="{F56B50E9-C683-49BA-8CFF-5BF098822B2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27">
              <a:extLst>
                <a:ext uri="{FF2B5EF4-FFF2-40B4-BE49-F238E27FC236}">
                  <a16:creationId xmlns:a16="http://schemas.microsoft.com/office/drawing/2014/main" id="{9F48CC0F-372E-449C-BF37-9C99669CF19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5;p27">
              <a:extLst>
                <a:ext uri="{FF2B5EF4-FFF2-40B4-BE49-F238E27FC236}">
                  <a16:creationId xmlns:a16="http://schemas.microsoft.com/office/drawing/2014/main" id="{91B13BE6-3EA7-40BB-A8D8-5B2C0F43C33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;p27">
              <a:extLst>
                <a:ext uri="{FF2B5EF4-FFF2-40B4-BE49-F238E27FC236}">
                  <a16:creationId xmlns:a16="http://schemas.microsoft.com/office/drawing/2014/main" id="{B87772F4-7AE6-4AF6-8AB9-B6421448A9EA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930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F3ABD4-8743-4306-9939-F2AEFD2D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00" y="445825"/>
            <a:ext cx="5810100" cy="485700"/>
          </a:xfrm>
        </p:spPr>
        <p:txBody>
          <a:bodyPr/>
          <a:lstStyle/>
          <a:p>
            <a:r>
              <a:rPr lang="fr-FR" dirty="0"/>
              <a:t>Schéma de la stack lors d’un appel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AC5B4D-6473-4E6F-A61E-D8D67199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021"/>
            <a:ext cx="9144000" cy="3683779"/>
          </a:xfrm>
          <a:prstGeom prst="rect">
            <a:avLst/>
          </a:prstGeom>
        </p:spPr>
      </p:pic>
      <p:grpSp>
        <p:nvGrpSpPr>
          <p:cNvPr id="5" name="Google Shape;259;p27">
            <a:extLst>
              <a:ext uri="{FF2B5EF4-FFF2-40B4-BE49-F238E27FC236}">
                <a16:creationId xmlns:a16="http://schemas.microsoft.com/office/drawing/2014/main" id="{B8B8566F-A8F6-4234-9047-E1DFED74831D}"/>
              </a:ext>
            </a:extLst>
          </p:cNvPr>
          <p:cNvGrpSpPr/>
          <p:nvPr/>
        </p:nvGrpSpPr>
        <p:grpSpPr>
          <a:xfrm>
            <a:off x="446464" y="356061"/>
            <a:ext cx="449036" cy="470808"/>
            <a:chOff x="5961125" y="1623900"/>
            <a:chExt cx="427450" cy="448175"/>
          </a:xfrm>
        </p:grpSpPr>
        <p:sp>
          <p:nvSpPr>
            <p:cNvPr id="6" name="Google Shape;260;p27">
              <a:extLst>
                <a:ext uri="{FF2B5EF4-FFF2-40B4-BE49-F238E27FC236}">
                  <a16:creationId xmlns:a16="http://schemas.microsoft.com/office/drawing/2014/main" id="{5C822341-A9E8-403F-B0FB-7342945088E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;p27">
              <a:extLst>
                <a:ext uri="{FF2B5EF4-FFF2-40B4-BE49-F238E27FC236}">
                  <a16:creationId xmlns:a16="http://schemas.microsoft.com/office/drawing/2014/main" id="{807F3592-3145-489E-A4D4-80348B8BA6EC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;p27">
              <a:extLst>
                <a:ext uri="{FF2B5EF4-FFF2-40B4-BE49-F238E27FC236}">
                  <a16:creationId xmlns:a16="http://schemas.microsoft.com/office/drawing/2014/main" id="{06389539-EF61-49B8-989C-D5BF447FE16E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;p27">
              <a:extLst>
                <a:ext uri="{FF2B5EF4-FFF2-40B4-BE49-F238E27FC236}">
                  <a16:creationId xmlns:a16="http://schemas.microsoft.com/office/drawing/2014/main" id="{401D93D8-A2D0-439D-AF09-205A00AE2E38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;p27">
              <a:extLst>
                <a:ext uri="{FF2B5EF4-FFF2-40B4-BE49-F238E27FC236}">
                  <a16:creationId xmlns:a16="http://schemas.microsoft.com/office/drawing/2014/main" id="{5B54029A-A115-4150-ADC5-0ABA95CA3878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5;p27">
              <a:extLst>
                <a:ext uri="{FF2B5EF4-FFF2-40B4-BE49-F238E27FC236}">
                  <a16:creationId xmlns:a16="http://schemas.microsoft.com/office/drawing/2014/main" id="{414A793F-0F07-4B50-AE59-CAF1AFA392E5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;p27">
              <a:extLst>
                <a:ext uri="{FF2B5EF4-FFF2-40B4-BE49-F238E27FC236}">
                  <a16:creationId xmlns:a16="http://schemas.microsoft.com/office/drawing/2014/main" id="{654BA88C-4B0F-4B5E-ABD3-20AE3C317F0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5763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4D2A-C690-41DB-B2E1-D6537EF4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la </a:t>
            </a:r>
            <a:r>
              <a:rPr lang="fr-FR" dirty="0" err="1"/>
              <a:t>Ropchain</a:t>
            </a:r>
            <a:r>
              <a:rPr lang="fr-FR" dirty="0"/>
              <a:t> :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8C2B28-8F0D-474C-BDF8-DBB060865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scanf</a:t>
            </a:r>
            <a:r>
              <a:rPr lang="fr-FR" dirty="0">
                <a:latin typeface="Consolas" panose="020B0609020204030204" pitchFamily="49" charset="0"/>
              </a:rPr>
              <a:t>(‘%s’,&amp;data)</a:t>
            </a:r>
          </a:p>
          <a:p>
            <a:pPr marL="10160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WinExec</a:t>
            </a:r>
            <a:r>
              <a:rPr lang="fr-FR" dirty="0">
                <a:latin typeface="Consolas" panose="020B0609020204030204" pitchFamily="49" charset="0"/>
              </a:rPr>
              <a:t>(&amp;data,1)</a:t>
            </a:r>
          </a:p>
        </p:txBody>
      </p:sp>
      <p:grpSp>
        <p:nvGrpSpPr>
          <p:cNvPr id="4" name="Google Shape;259;p27">
            <a:extLst>
              <a:ext uri="{FF2B5EF4-FFF2-40B4-BE49-F238E27FC236}">
                <a16:creationId xmlns:a16="http://schemas.microsoft.com/office/drawing/2014/main" id="{1634F278-B7D5-48FB-93E8-BB2EA30092CC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5" name="Google Shape;260;p27">
              <a:extLst>
                <a:ext uri="{FF2B5EF4-FFF2-40B4-BE49-F238E27FC236}">
                  <a16:creationId xmlns:a16="http://schemas.microsoft.com/office/drawing/2014/main" id="{BF689082-42B6-48E7-A388-1E94B10833E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1;p27">
              <a:extLst>
                <a:ext uri="{FF2B5EF4-FFF2-40B4-BE49-F238E27FC236}">
                  <a16:creationId xmlns:a16="http://schemas.microsoft.com/office/drawing/2014/main" id="{2B3CEAEE-70EA-479C-BB4E-6A4F7BCA06C3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;p27">
              <a:extLst>
                <a:ext uri="{FF2B5EF4-FFF2-40B4-BE49-F238E27FC236}">
                  <a16:creationId xmlns:a16="http://schemas.microsoft.com/office/drawing/2014/main" id="{D9D6A79A-FC08-46D4-AFBD-00992AA4BF45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;p27">
              <a:extLst>
                <a:ext uri="{FF2B5EF4-FFF2-40B4-BE49-F238E27FC236}">
                  <a16:creationId xmlns:a16="http://schemas.microsoft.com/office/drawing/2014/main" id="{F56B50E9-C683-49BA-8CFF-5BF098822B2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27">
              <a:extLst>
                <a:ext uri="{FF2B5EF4-FFF2-40B4-BE49-F238E27FC236}">
                  <a16:creationId xmlns:a16="http://schemas.microsoft.com/office/drawing/2014/main" id="{9F48CC0F-372E-449C-BF37-9C99669CF19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5;p27">
              <a:extLst>
                <a:ext uri="{FF2B5EF4-FFF2-40B4-BE49-F238E27FC236}">
                  <a16:creationId xmlns:a16="http://schemas.microsoft.com/office/drawing/2014/main" id="{91B13BE6-3EA7-40BB-A8D8-5B2C0F43C33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;p27">
              <a:extLst>
                <a:ext uri="{FF2B5EF4-FFF2-40B4-BE49-F238E27FC236}">
                  <a16:creationId xmlns:a16="http://schemas.microsoft.com/office/drawing/2014/main" id="{B87772F4-7AE6-4AF6-8AB9-B6421448A9EA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9F3FCFC3-3259-4A7C-A302-5DCBB83D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2847975"/>
            <a:ext cx="56483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5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ubTitle" idx="4294967295"/>
          </p:nvPr>
        </p:nvSpPr>
        <p:spPr>
          <a:xfrm>
            <a:off x="226198" y="1076581"/>
            <a:ext cx="7218269" cy="4066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3600" dirty="0"/>
              <a:t>Return to basic - Prérequis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3600" dirty="0"/>
              <a:t>Passer de Linux à Windows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3600" dirty="0"/>
              <a:t>Exploitation </a:t>
            </a:r>
            <a:r>
              <a:rPr lang="fr-FR" sz="3600" dirty="0" err="1"/>
              <a:t>Userland</a:t>
            </a:r>
            <a:endParaRPr lang="fr-FR" sz="3600" dirty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3600" dirty="0"/>
              <a:t>Aller plus loin </a:t>
            </a:r>
            <a:r>
              <a:rPr lang="fr-FR" sz="1600" dirty="0"/>
              <a:t>(toujours plus loin)</a:t>
            </a:r>
            <a:endParaRPr lang="fr-FR" sz="3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4D2A-C690-41DB-B2E1-D6537EF4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9" y="893500"/>
            <a:ext cx="6346221" cy="485700"/>
          </a:xfrm>
        </p:spPr>
        <p:txBody>
          <a:bodyPr/>
          <a:lstStyle/>
          <a:p>
            <a:r>
              <a:rPr lang="fr-FR" dirty="0"/>
              <a:t>Création de la </a:t>
            </a:r>
            <a:r>
              <a:rPr lang="fr-FR" dirty="0" err="1"/>
              <a:t>Ropchain</a:t>
            </a:r>
            <a:r>
              <a:rPr lang="fr-FR" dirty="0"/>
              <a:t> - Gadgets :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8C2B28-8F0D-474C-BDF8-DBB060865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</p:spPr>
        <p:txBody>
          <a:bodyPr/>
          <a:lstStyle/>
          <a:p>
            <a:pPr marL="101600" indent="0">
              <a:buNone/>
            </a:pPr>
            <a:r>
              <a:rPr lang="fr-FR" dirty="0" err="1">
                <a:solidFill>
                  <a:schemeClr val="bg2"/>
                </a:solidFill>
                <a:latin typeface="Consolas" panose="020B0609020204030204" pitchFamily="49" charset="0"/>
              </a:rPr>
              <a:t>rp</a:t>
            </a:r>
            <a:r>
              <a:rPr lang="fr-FR" dirty="0">
                <a:solidFill>
                  <a:schemeClr val="bg2"/>
                </a:solidFill>
                <a:latin typeface="Consolas" panose="020B0609020204030204" pitchFamily="49" charset="0"/>
              </a:rPr>
              <a:t>++ (@0vercl0k)</a:t>
            </a:r>
          </a:p>
          <a:p>
            <a:endParaRPr lang="fr-FR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Google Shape;259;p27">
            <a:extLst>
              <a:ext uri="{FF2B5EF4-FFF2-40B4-BE49-F238E27FC236}">
                <a16:creationId xmlns:a16="http://schemas.microsoft.com/office/drawing/2014/main" id="{1634F278-B7D5-48FB-93E8-BB2EA30092CC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5" name="Google Shape;260;p27">
              <a:extLst>
                <a:ext uri="{FF2B5EF4-FFF2-40B4-BE49-F238E27FC236}">
                  <a16:creationId xmlns:a16="http://schemas.microsoft.com/office/drawing/2014/main" id="{BF689082-42B6-48E7-A388-1E94B10833E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1;p27">
              <a:extLst>
                <a:ext uri="{FF2B5EF4-FFF2-40B4-BE49-F238E27FC236}">
                  <a16:creationId xmlns:a16="http://schemas.microsoft.com/office/drawing/2014/main" id="{2B3CEAEE-70EA-479C-BB4E-6A4F7BCA06C3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;p27">
              <a:extLst>
                <a:ext uri="{FF2B5EF4-FFF2-40B4-BE49-F238E27FC236}">
                  <a16:creationId xmlns:a16="http://schemas.microsoft.com/office/drawing/2014/main" id="{D9D6A79A-FC08-46D4-AFBD-00992AA4BF45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;p27">
              <a:extLst>
                <a:ext uri="{FF2B5EF4-FFF2-40B4-BE49-F238E27FC236}">
                  <a16:creationId xmlns:a16="http://schemas.microsoft.com/office/drawing/2014/main" id="{F56B50E9-C683-49BA-8CFF-5BF098822B2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27">
              <a:extLst>
                <a:ext uri="{FF2B5EF4-FFF2-40B4-BE49-F238E27FC236}">
                  <a16:creationId xmlns:a16="http://schemas.microsoft.com/office/drawing/2014/main" id="{9F48CC0F-372E-449C-BF37-9C99669CF19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5;p27">
              <a:extLst>
                <a:ext uri="{FF2B5EF4-FFF2-40B4-BE49-F238E27FC236}">
                  <a16:creationId xmlns:a16="http://schemas.microsoft.com/office/drawing/2014/main" id="{91B13BE6-3EA7-40BB-A8D8-5B2C0F43C33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;p27">
              <a:extLst>
                <a:ext uri="{FF2B5EF4-FFF2-40B4-BE49-F238E27FC236}">
                  <a16:creationId xmlns:a16="http://schemas.microsoft.com/office/drawing/2014/main" id="{B87772F4-7AE6-4AF6-8AB9-B6421448A9EA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594093A-52FE-42ED-ADBA-D1E4C82B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30" y="3360600"/>
            <a:ext cx="5838825" cy="800100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77E3A8AA-D825-421E-9673-288331C34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285" y="2463524"/>
            <a:ext cx="63562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rp-win-x64.exe --file=ntdll.dll --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=16 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gadgetndtll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CEF4BBA8-F8AE-4799-A8CB-97B131381551}"/>
              </a:ext>
            </a:extLst>
          </p:cNvPr>
          <p:cNvSpPr txBox="1">
            <a:spLocks/>
          </p:cNvSpPr>
          <p:nvPr/>
        </p:nvSpPr>
        <p:spPr>
          <a:xfrm>
            <a:off x="2601336" y="4250000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01600" indent="0">
              <a:buFont typeface="Karla"/>
              <a:buNone/>
            </a:pPr>
            <a:r>
              <a:rPr lang="fr-FR" dirty="0">
                <a:latin typeface="Consolas" panose="020B0609020204030204" pitchFamily="49" charset="0"/>
              </a:rPr>
              <a:t>Oups pas de chance !</a:t>
            </a:r>
          </a:p>
        </p:txBody>
      </p:sp>
    </p:spTree>
    <p:extLst>
      <p:ext uri="{BB962C8B-B14F-4D97-AF65-F5344CB8AC3E}">
        <p14:creationId xmlns:p14="http://schemas.microsoft.com/office/powerpoint/2010/main" val="380434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4D2A-C690-41DB-B2E1-D6537EF4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9" y="893500"/>
            <a:ext cx="6346221" cy="485700"/>
          </a:xfrm>
        </p:spPr>
        <p:txBody>
          <a:bodyPr/>
          <a:lstStyle/>
          <a:p>
            <a:r>
              <a:rPr lang="fr-FR" dirty="0"/>
              <a:t>Création de la </a:t>
            </a:r>
            <a:r>
              <a:rPr lang="fr-FR" dirty="0" err="1"/>
              <a:t>Ropchain</a:t>
            </a:r>
            <a:r>
              <a:rPr lang="fr-FR" dirty="0"/>
              <a:t> - Gadgets :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8C2B28-8F0D-474C-BDF8-DBB060865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504950"/>
            <a:ext cx="5668686" cy="3230336"/>
          </a:xfrm>
        </p:spPr>
        <p:txBody>
          <a:bodyPr/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Karla" panose="020B0604020202020204" charset="0"/>
                <a:ea typeface="Karla" panose="020B0604020202020204" charset="0"/>
              </a:rPr>
              <a:t>Alignement de la stack sur 16 bytes</a:t>
            </a:r>
          </a:p>
          <a:p>
            <a:pPr lvl="1"/>
            <a:r>
              <a:rPr 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Stack 0x8,0x10, 0x18, 0x20 </a:t>
            </a:r>
            <a:r>
              <a:rPr 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etc</a:t>
            </a:r>
            <a:endParaRPr lang="fr-FR" dirty="0">
              <a:solidFill>
                <a:schemeClr val="bg2"/>
              </a:solidFill>
              <a:latin typeface="Karla" panose="020B0604020202020204" charset="0"/>
              <a:ea typeface="Karla" panose="020B0604020202020204" charset="0"/>
            </a:endParaRPr>
          </a:p>
          <a:p>
            <a:pPr lvl="1"/>
            <a:r>
              <a:rPr 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Il nous faut un 0x</a:t>
            </a:r>
            <a:r>
              <a:rPr lang="fr-FR" dirty="0">
                <a:solidFill>
                  <a:srgbClr val="FF0000"/>
                </a:solidFill>
                <a:latin typeface="Karla" panose="020B0604020202020204" charset="0"/>
                <a:ea typeface="Karla" panose="020B0604020202020204" charset="0"/>
              </a:rPr>
              <a:t>X</a:t>
            </a:r>
            <a:r>
              <a:rPr 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0</a:t>
            </a:r>
          </a:p>
          <a:p>
            <a:pPr lvl="1"/>
            <a:r>
              <a:rPr 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Gadget </a:t>
            </a:r>
            <a:r>
              <a:rPr 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ret</a:t>
            </a:r>
            <a:endParaRPr lang="fr-FR" dirty="0">
              <a:solidFill>
                <a:schemeClr val="bg2"/>
              </a:solidFill>
              <a:latin typeface="Karla" panose="020B0604020202020204" charset="0"/>
              <a:ea typeface="Karla" panose="020B0604020202020204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Shadow </a:t>
            </a:r>
            <a:r>
              <a:rPr lang="fr-FR" b="1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Space</a:t>
            </a:r>
            <a:endParaRPr lang="fr-FR" b="1" dirty="0">
              <a:solidFill>
                <a:schemeClr val="bg2"/>
              </a:solidFill>
              <a:latin typeface="Karla" panose="020B0604020202020204" charset="0"/>
              <a:ea typeface="Karla" panose="020B0604020202020204" charset="0"/>
            </a:endParaRPr>
          </a:p>
          <a:p>
            <a:pPr lvl="1"/>
            <a:r>
              <a:rPr 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Gadget pop </a:t>
            </a:r>
            <a:r>
              <a:rPr 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pop</a:t>
            </a:r>
            <a:r>
              <a:rPr 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pop</a:t>
            </a:r>
            <a:r>
              <a:rPr 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pop</a:t>
            </a:r>
            <a:r>
              <a:rPr 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ret</a:t>
            </a:r>
            <a:r>
              <a:rPr 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 – pop4ret</a:t>
            </a:r>
          </a:p>
          <a:p>
            <a:endParaRPr lang="fr-FR" dirty="0">
              <a:solidFill>
                <a:schemeClr val="bg2"/>
              </a:solidFill>
              <a:latin typeface="Karla" panose="020B0604020202020204" charset="0"/>
              <a:ea typeface="Karla" panose="020B0604020202020204" charset="0"/>
            </a:endParaRPr>
          </a:p>
          <a:p>
            <a:endParaRPr lang="fr-FR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Google Shape;259;p27">
            <a:extLst>
              <a:ext uri="{FF2B5EF4-FFF2-40B4-BE49-F238E27FC236}">
                <a16:creationId xmlns:a16="http://schemas.microsoft.com/office/drawing/2014/main" id="{1634F278-B7D5-48FB-93E8-BB2EA30092CC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5" name="Google Shape;260;p27">
              <a:extLst>
                <a:ext uri="{FF2B5EF4-FFF2-40B4-BE49-F238E27FC236}">
                  <a16:creationId xmlns:a16="http://schemas.microsoft.com/office/drawing/2014/main" id="{BF689082-42B6-48E7-A388-1E94B10833E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1;p27">
              <a:extLst>
                <a:ext uri="{FF2B5EF4-FFF2-40B4-BE49-F238E27FC236}">
                  <a16:creationId xmlns:a16="http://schemas.microsoft.com/office/drawing/2014/main" id="{2B3CEAEE-70EA-479C-BB4E-6A4F7BCA06C3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;p27">
              <a:extLst>
                <a:ext uri="{FF2B5EF4-FFF2-40B4-BE49-F238E27FC236}">
                  <a16:creationId xmlns:a16="http://schemas.microsoft.com/office/drawing/2014/main" id="{D9D6A79A-FC08-46D4-AFBD-00992AA4BF45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;p27">
              <a:extLst>
                <a:ext uri="{FF2B5EF4-FFF2-40B4-BE49-F238E27FC236}">
                  <a16:creationId xmlns:a16="http://schemas.microsoft.com/office/drawing/2014/main" id="{F56B50E9-C683-49BA-8CFF-5BF098822B2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27">
              <a:extLst>
                <a:ext uri="{FF2B5EF4-FFF2-40B4-BE49-F238E27FC236}">
                  <a16:creationId xmlns:a16="http://schemas.microsoft.com/office/drawing/2014/main" id="{9F48CC0F-372E-449C-BF37-9C99669CF19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5;p27">
              <a:extLst>
                <a:ext uri="{FF2B5EF4-FFF2-40B4-BE49-F238E27FC236}">
                  <a16:creationId xmlns:a16="http://schemas.microsoft.com/office/drawing/2014/main" id="{91B13BE6-3EA7-40BB-A8D8-5B2C0F43C33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;p27">
              <a:extLst>
                <a:ext uri="{FF2B5EF4-FFF2-40B4-BE49-F238E27FC236}">
                  <a16:creationId xmlns:a16="http://schemas.microsoft.com/office/drawing/2014/main" id="{B87772F4-7AE6-4AF6-8AB9-B6421448A9EA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EC1CC936-0A91-4710-B6AA-80BD5362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73" y="3877503"/>
            <a:ext cx="80391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9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4D2A-C690-41DB-B2E1-D6537EF4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9" y="893500"/>
            <a:ext cx="6346221" cy="485700"/>
          </a:xfrm>
        </p:spPr>
        <p:txBody>
          <a:bodyPr/>
          <a:lstStyle/>
          <a:p>
            <a:r>
              <a:rPr lang="fr-FR" dirty="0"/>
              <a:t>Création de la </a:t>
            </a:r>
            <a:r>
              <a:rPr lang="fr-FR" dirty="0" err="1"/>
              <a:t>Ropchain</a:t>
            </a:r>
            <a:r>
              <a:rPr lang="fr-FR" dirty="0"/>
              <a:t> - Fonctions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F82255-93BF-43E2-8744-AE785F78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1149"/>
            <a:ext cx="4445764" cy="2300217"/>
          </a:xfrm>
          <a:prstGeom prst="rect">
            <a:avLst/>
          </a:prstGeom>
        </p:spPr>
      </p:pic>
      <p:grpSp>
        <p:nvGrpSpPr>
          <p:cNvPr id="4" name="Google Shape;259;p27">
            <a:extLst>
              <a:ext uri="{FF2B5EF4-FFF2-40B4-BE49-F238E27FC236}">
                <a16:creationId xmlns:a16="http://schemas.microsoft.com/office/drawing/2014/main" id="{1634F278-B7D5-48FB-93E8-BB2EA30092CC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5" name="Google Shape;260;p27">
              <a:extLst>
                <a:ext uri="{FF2B5EF4-FFF2-40B4-BE49-F238E27FC236}">
                  <a16:creationId xmlns:a16="http://schemas.microsoft.com/office/drawing/2014/main" id="{BF689082-42B6-48E7-A388-1E94B10833E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1;p27">
              <a:extLst>
                <a:ext uri="{FF2B5EF4-FFF2-40B4-BE49-F238E27FC236}">
                  <a16:creationId xmlns:a16="http://schemas.microsoft.com/office/drawing/2014/main" id="{2B3CEAEE-70EA-479C-BB4E-6A4F7BCA06C3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;p27">
              <a:extLst>
                <a:ext uri="{FF2B5EF4-FFF2-40B4-BE49-F238E27FC236}">
                  <a16:creationId xmlns:a16="http://schemas.microsoft.com/office/drawing/2014/main" id="{D9D6A79A-FC08-46D4-AFBD-00992AA4BF45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;p27">
              <a:extLst>
                <a:ext uri="{FF2B5EF4-FFF2-40B4-BE49-F238E27FC236}">
                  <a16:creationId xmlns:a16="http://schemas.microsoft.com/office/drawing/2014/main" id="{F56B50E9-C683-49BA-8CFF-5BF098822B2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27">
              <a:extLst>
                <a:ext uri="{FF2B5EF4-FFF2-40B4-BE49-F238E27FC236}">
                  <a16:creationId xmlns:a16="http://schemas.microsoft.com/office/drawing/2014/main" id="{9F48CC0F-372E-449C-BF37-9C99669CF19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5;p27">
              <a:extLst>
                <a:ext uri="{FF2B5EF4-FFF2-40B4-BE49-F238E27FC236}">
                  <a16:creationId xmlns:a16="http://schemas.microsoft.com/office/drawing/2014/main" id="{91B13BE6-3EA7-40BB-A8D8-5B2C0F43C33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;p27">
              <a:extLst>
                <a:ext uri="{FF2B5EF4-FFF2-40B4-BE49-F238E27FC236}">
                  <a16:creationId xmlns:a16="http://schemas.microsoft.com/office/drawing/2014/main" id="{B87772F4-7AE6-4AF6-8AB9-B6421448A9EA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EDB3CF6F-1630-43EA-A4D2-F1A8C87F3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459" y="2001149"/>
            <a:ext cx="5139959" cy="25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61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4D2A-C690-41DB-B2E1-D6537EF4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9" y="893500"/>
            <a:ext cx="6346221" cy="485700"/>
          </a:xfrm>
        </p:spPr>
        <p:txBody>
          <a:bodyPr/>
          <a:lstStyle/>
          <a:p>
            <a:r>
              <a:rPr lang="fr-FR" dirty="0"/>
              <a:t>Création de la </a:t>
            </a:r>
            <a:r>
              <a:rPr lang="fr-FR" dirty="0" err="1"/>
              <a:t>Ropchain</a:t>
            </a:r>
            <a:r>
              <a:rPr lang="fr-FR" dirty="0"/>
              <a:t> - Calculs :</a:t>
            </a:r>
          </a:p>
        </p:txBody>
      </p:sp>
      <p:grpSp>
        <p:nvGrpSpPr>
          <p:cNvPr id="4" name="Google Shape;259;p27">
            <a:extLst>
              <a:ext uri="{FF2B5EF4-FFF2-40B4-BE49-F238E27FC236}">
                <a16:creationId xmlns:a16="http://schemas.microsoft.com/office/drawing/2014/main" id="{1634F278-B7D5-48FB-93E8-BB2EA30092CC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5" name="Google Shape;260;p27">
              <a:extLst>
                <a:ext uri="{FF2B5EF4-FFF2-40B4-BE49-F238E27FC236}">
                  <a16:creationId xmlns:a16="http://schemas.microsoft.com/office/drawing/2014/main" id="{BF689082-42B6-48E7-A388-1E94B10833E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1;p27">
              <a:extLst>
                <a:ext uri="{FF2B5EF4-FFF2-40B4-BE49-F238E27FC236}">
                  <a16:creationId xmlns:a16="http://schemas.microsoft.com/office/drawing/2014/main" id="{2B3CEAEE-70EA-479C-BB4E-6A4F7BCA06C3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;p27">
              <a:extLst>
                <a:ext uri="{FF2B5EF4-FFF2-40B4-BE49-F238E27FC236}">
                  <a16:creationId xmlns:a16="http://schemas.microsoft.com/office/drawing/2014/main" id="{D9D6A79A-FC08-46D4-AFBD-00992AA4BF45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;p27">
              <a:extLst>
                <a:ext uri="{FF2B5EF4-FFF2-40B4-BE49-F238E27FC236}">
                  <a16:creationId xmlns:a16="http://schemas.microsoft.com/office/drawing/2014/main" id="{F56B50E9-C683-49BA-8CFF-5BF098822B2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27">
              <a:extLst>
                <a:ext uri="{FF2B5EF4-FFF2-40B4-BE49-F238E27FC236}">
                  <a16:creationId xmlns:a16="http://schemas.microsoft.com/office/drawing/2014/main" id="{9F48CC0F-372E-449C-BF37-9C99669CF19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5;p27">
              <a:extLst>
                <a:ext uri="{FF2B5EF4-FFF2-40B4-BE49-F238E27FC236}">
                  <a16:creationId xmlns:a16="http://schemas.microsoft.com/office/drawing/2014/main" id="{91B13BE6-3EA7-40BB-A8D8-5B2C0F43C33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;p27">
              <a:extLst>
                <a:ext uri="{FF2B5EF4-FFF2-40B4-BE49-F238E27FC236}">
                  <a16:creationId xmlns:a16="http://schemas.microsoft.com/office/drawing/2014/main" id="{B87772F4-7AE6-4AF6-8AB9-B6421448A9EA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C3C4155-F6D8-4428-BB82-219E7455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10" y="1467530"/>
            <a:ext cx="5232491" cy="33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2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4D2A-C690-41DB-B2E1-D6537EF4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9" y="893500"/>
            <a:ext cx="6346221" cy="485700"/>
          </a:xfrm>
        </p:spPr>
        <p:txBody>
          <a:bodyPr/>
          <a:lstStyle/>
          <a:p>
            <a:r>
              <a:rPr lang="fr-FR" dirty="0"/>
              <a:t>Création de la </a:t>
            </a:r>
            <a:r>
              <a:rPr lang="fr-FR" dirty="0" err="1"/>
              <a:t>Ropchain</a:t>
            </a:r>
            <a:r>
              <a:rPr lang="fr-FR" dirty="0"/>
              <a:t> - </a:t>
            </a:r>
            <a:r>
              <a:rPr lang="fr-FR" dirty="0" err="1"/>
              <a:t>ROPchain</a:t>
            </a:r>
            <a:r>
              <a:rPr lang="fr-FR" dirty="0"/>
              <a:t> :</a:t>
            </a:r>
          </a:p>
        </p:txBody>
      </p:sp>
      <p:grpSp>
        <p:nvGrpSpPr>
          <p:cNvPr id="4" name="Google Shape;259;p27">
            <a:extLst>
              <a:ext uri="{FF2B5EF4-FFF2-40B4-BE49-F238E27FC236}">
                <a16:creationId xmlns:a16="http://schemas.microsoft.com/office/drawing/2014/main" id="{1634F278-B7D5-48FB-93E8-BB2EA30092CC}"/>
              </a:ext>
            </a:extLst>
          </p:cNvPr>
          <p:cNvGrpSpPr/>
          <p:nvPr/>
        </p:nvGrpSpPr>
        <p:grpSpPr>
          <a:xfrm>
            <a:off x="318294" y="784567"/>
            <a:ext cx="449036" cy="470808"/>
            <a:chOff x="5961125" y="1623900"/>
            <a:chExt cx="427450" cy="448175"/>
          </a:xfrm>
        </p:grpSpPr>
        <p:sp>
          <p:nvSpPr>
            <p:cNvPr id="5" name="Google Shape;260;p27">
              <a:extLst>
                <a:ext uri="{FF2B5EF4-FFF2-40B4-BE49-F238E27FC236}">
                  <a16:creationId xmlns:a16="http://schemas.microsoft.com/office/drawing/2014/main" id="{BF689082-42B6-48E7-A388-1E94B10833E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1;p27">
              <a:extLst>
                <a:ext uri="{FF2B5EF4-FFF2-40B4-BE49-F238E27FC236}">
                  <a16:creationId xmlns:a16="http://schemas.microsoft.com/office/drawing/2014/main" id="{2B3CEAEE-70EA-479C-BB4E-6A4F7BCA06C3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;p27">
              <a:extLst>
                <a:ext uri="{FF2B5EF4-FFF2-40B4-BE49-F238E27FC236}">
                  <a16:creationId xmlns:a16="http://schemas.microsoft.com/office/drawing/2014/main" id="{D9D6A79A-FC08-46D4-AFBD-00992AA4BF45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;p27">
              <a:extLst>
                <a:ext uri="{FF2B5EF4-FFF2-40B4-BE49-F238E27FC236}">
                  <a16:creationId xmlns:a16="http://schemas.microsoft.com/office/drawing/2014/main" id="{F56B50E9-C683-49BA-8CFF-5BF098822B2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27">
              <a:extLst>
                <a:ext uri="{FF2B5EF4-FFF2-40B4-BE49-F238E27FC236}">
                  <a16:creationId xmlns:a16="http://schemas.microsoft.com/office/drawing/2014/main" id="{9F48CC0F-372E-449C-BF37-9C99669CF19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5;p27">
              <a:extLst>
                <a:ext uri="{FF2B5EF4-FFF2-40B4-BE49-F238E27FC236}">
                  <a16:creationId xmlns:a16="http://schemas.microsoft.com/office/drawing/2014/main" id="{91B13BE6-3EA7-40BB-A8D8-5B2C0F43C33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;p27">
              <a:extLst>
                <a:ext uri="{FF2B5EF4-FFF2-40B4-BE49-F238E27FC236}">
                  <a16:creationId xmlns:a16="http://schemas.microsoft.com/office/drawing/2014/main" id="{B87772F4-7AE6-4AF6-8AB9-B6421448A9EA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2C5B75DC-AD2C-4409-86A7-44FA9D52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97" y="1379200"/>
            <a:ext cx="6200524" cy="34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0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>
            <a:spLocks noGrp="1"/>
          </p:cNvSpPr>
          <p:nvPr>
            <p:ph type="ctrTitle" idx="4294967295"/>
          </p:nvPr>
        </p:nvSpPr>
        <p:spPr>
          <a:xfrm>
            <a:off x="607121" y="2823250"/>
            <a:ext cx="74796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rgbClr val="0070C0"/>
                </a:solidFill>
              </a:rPr>
              <a:t>It’s show time !</a:t>
            </a:r>
            <a:endParaRPr sz="5400" dirty="0">
              <a:solidFill>
                <a:srgbClr val="0070C0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41004BC-7A47-4C21-987D-D485D8E5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070" y="2498271"/>
            <a:ext cx="2713903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60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45DB4F8-C0B8-4E97-A473-05F5E1BF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B40B5A-B984-42BE-8A94-92BBA808E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504950"/>
            <a:ext cx="5324100" cy="3173186"/>
          </a:xfrm>
        </p:spPr>
        <p:txBody>
          <a:bodyPr/>
          <a:lstStyle/>
          <a:p>
            <a:r>
              <a:rPr lang="fr-FR" dirty="0"/>
              <a:t>L’exploitation de binaire sous Windows 10 64bits n’est pas si complexe (même si elle est très mal documentée)</a:t>
            </a:r>
          </a:p>
          <a:p>
            <a:r>
              <a:rPr lang="fr-FR" dirty="0"/>
              <a:t>Protections par défauts insuffisantes</a:t>
            </a:r>
          </a:p>
          <a:p>
            <a:r>
              <a:rPr lang="fr-FR" dirty="0"/>
              <a:t>Faire du </a:t>
            </a:r>
            <a:r>
              <a:rPr lang="fr-FR" dirty="0" err="1"/>
              <a:t>pwn</a:t>
            </a:r>
            <a:r>
              <a:rPr lang="fr-FR" dirty="0"/>
              <a:t> Windows, c’est fun !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  <a:p>
            <a:r>
              <a:rPr lang="fr-FR" dirty="0"/>
              <a:t>Blog : </a:t>
            </a:r>
            <a:r>
              <a:rPr lang="fr-FR" dirty="0">
                <a:solidFill>
                  <a:srgbClr val="0070C0"/>
                </a:solidFill>
                <a:hlinkClick r:id="rId3"/>
              </a:rPr>
              <a:t>https://www.dailysecurity.fr</a:t>
            </a:r>
            <a:r>
              <a:rPr lang="fr-FR" dirty="0"/>
              <a:t> pour trouver 2 challenges de </a:t>
            </a:r>
            <a:r>
              <a:rPr lang="fr-FR" dirty="0" err="1"/>
              <a:t>pwn</a:t>
            </a:r>
            <a:r>
              <a:rPr lang="fr-FR" dirty="0"/>
              <a:t> Windows</a:t>
            </a:r>
            <a:endParaRPr lang="fr-FR" dirty="0">
              <a:solidFill>
                <a:srgbClr val="0070C0"/>
              </a:solidFill>
            </a:endParaRPr>
          </a:p>
        </p:txBody>
      </p:sp>
      <p:grpSp>
        <p:nvGrpSpPr>
          <p:cNvPr id="6" name="Google Shape;418;p40">
            <a:extLst>
              <a:ext uri="{FF2B5EF4-FFF2-40B4-BE49-F238E27FC236}">
                <a16:creationId xmlns:a16="http://schemas.microsoft.com/office/drawing/2014/main" id="{0A83C809-C4F5-4530-B6DC-B5025C4459B8}"/>
              </a:ext>
            </a:extLst>
          </p:cNvPr>
          <p:cNvGrpSpPr/>
          <p:nvPr/>
        </p:nvGrpSpPr>
        <p:grpSpPr>
          <a:xfrm>
            <a:off x="391967" y="816538"/>
            <a:ext cx="449033" cy="449033"/>
            <a:chOff x="2594050" y="1631825"/>
            <a:chExt cx="439625" cy="439625"/>
          </a:xfrm>
        </p:grpSpPr>
        <p:sp>
          <p:nvSpPr>
            <p:cNvPr id="7" name="Google Shape;419;p40">
              <a:extLst>
                <a:ext uri="{FF2B5EF4-FFF2-40B4-BE49-F238E27FC236}">
                  <a16:creationId xmlns:a16="http://schemas.microsoft.com/office/drawing/2014/main" id="{E9075C5F-E244-495F-982F-24CA28DBE1F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0;p40">
              <a:extLst>
                <a:ext uri="{FF2B5EF4-FFF2-40B4-BE49-F238E27FC236}">
                  <a16:creationId xmlns:a16="http://schemas.microsoft.com/office/drawing/2014/main" id="{F1C8BB6B-CC69-4688-9D58-B4EF461D617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1;p40">
              <a:extLst>
                <a:ext uri="{FF2B5EF4-FFF2-40B4-BE49-F238E27FC236}">
                  <a16:creationId xmlns:a16="http://schemas.microsoft.com/office/drawing/2014/main" id="{4EB774B4-9FB4-4FB2-A47D-2ED1D5D2450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2;p40">
              <a:extLst>
                <a:ext uri="{FF2B5EF4-FFF2-40B4-BE49-F238E27FC236}">
                  <a16:creationId xmlns:a16="http://schemas.microsoft.com/office/drawing/2014/main" id="{8867DE22-9EC6-4E0C-AD2E-CB5744CC2A45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784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74154" y="1512593"/>
            <a:ext cx="3407989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5400" dirty="0"/>
              <a:t>Aller plus loin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498808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45DB4F8-C0B8-4E97-A473-05F5E1BF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Aller plus loin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B40B5A-B984-42BE-8A94-92BBA808E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504950"/>
            <a:ext cx="5324100" cy="3173186"/>
          </a:xfrm>
        </p:spPr>
        <p:txBody>
          <a:bodyPr/>
          <a:lstStyle/>
          <a:p>
            <a:r>
              <a:rPr lang="fr-FR" dirty="0" err="1"/>
              <a:t>KernelLand</a:t>
            </a:r>
            <a:r>
              <a:rPr lang="fr-FR" dirty="0"/>
              <a:t> : Les docs kernels sont beaucoup plus simples à trouver</a:t>
            </a:r>
          </a:p>
          <a:p>
            <a:r>
              <a:rPr lang="fr-FR" dirty="0"/>
              <a:t>Transitions Linux vers Windows très simple</a:t>
            </a:r>
          </a:p>
          <a:p>
            <a:r>
              <a:rPr lang="fr-FR" dirty="0" err="1"/>
              <a:t>VirtualKD</a:t>
            </a:r>
            <a:r>
              <a:rPr lang="fr-FR" dirty="0"/>
              <a:t> / </a:t>
            </a:r>
            <a:r>
              <a:rPr lang="fr-FR" dirty="0" err="1"/>
              <a:t>WinDBG</a:t>
            </a:r>
            <a:endParaRPr lang="fr-FR" dirty="0"/>
          </a:p>
          <a:p>
            <a:r>
              <a:rPr lang="fr-FR" dirty="0"/>
              <a:t>HEVD (</a:t>
            </a:r>
            <a:r>
              <a:rPr lang="fr-FR" dirty="0" err="1"/>
              <a:t>HackSys</a:t>
            </a:r>
            <a:r>
              <a:rPr lang="fr-FR" dirty="0"/>
              <a:t> </a:t>
            </a:r>
            <a:r>
              <a:rPr lang="fr-FR" dirty="0" err="1"/>
              <a:t>Extreme</a:t>
            </a:r>
            <a:r>
              <a:rPr lang="fr-FR" dirty="0"/>
              <a:t> </a:t>
            </a:r>
            <a:r>
              <a:rPr lang="fr-FR" dirty="0" err="1"/>
              <a:t>Vulnerable</a:t>
            </a:r>
            <a:r>
              <a:rPr lang="fr-FR" dirty="0"/>
              <a:t> Driver) </a:t>
            </a:r>
          </a:p>
          <a:p>
            <a:pPr marL="101600" indent="0">
              <a:buNone/>
            </a:pPr>
            <a:endParaRPr lang="fr-FR" dirty="0">
              <a:solidFill>
                <a:srgbClr val="0070C0"/>
              </a:solidFill>
            </a:endParaRPr>
          </a:p>
        </p:txBody>
      </p:sp>
      <p:grpSp>
        <p:nvGrpSpPr>
          <p:cNvPr id="6" name="Google Shape;418;p40">
            <a:extLst>
              <a:ext uri="{FF2B5EF4-FFF2-40B4-BE49-F238E27FC236}">
                <a16:creationId xmlns:a16="http://schemas.microsoft.com/office/drawing/2014/main" id="{0A83C809-C4F5-4530-B6DC-B5025C4459B8}"/>
              </a:ext>
            </a:extLst>
          </p:cNvPr>
          <p:cNvGrpSpPr/>
          <p:nvPr/>
        </p:nvGrpSpPr>
        <p:grpSpPr>
          <a:xfrm>
            <a:off x="391967" y="816538"/>
            <a:ext cx="449033" cy="449033"/>
            <a:chOff x="2594050" y="1631825"/>
            <a:chExt cx="439625" cy="439625"/>
          </a:xfrm>
        </p:grpSpPr>
        <p:sp>
          <p:nvSpPr>
            <p:cNvPr id="7" name="Google Shape;419;p40">
              <a:extLst>
                <a:ext uri="{FF2B5EF4-FFF2-40B4-BE49-F238E27FC236}">
                  <a16:creationId xmlns:a16="http://schemas.microsoft.com/office/drawing/2014/main" id="{E9075C5F-E244-495F-982F-24CA28DBE1F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0;p40">
              <a:extLst>
                <a:ext uri="{FF2B5EF4-FFF2-40B4-BE49-F238E27FC236}">
                  <a16:creationId xmlns:a16="http://schemas.microsoft.com/office/drawing/2014/main" id="{F1C8BB6B-CC69-4688-9D58-B4EF461D617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1;p40">
              <a:extLst>
                <a:ext uri="{FF2B5EF4-FFF2-40B4-BE49-F238E27FC236}">
                  <a16:creationId xmlns:a16="http://schemas.microsoft.com/office/drawing/2014/main" id="{4EB774B4-9FB4-4FB2-A47D-2ED1D5D2450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2;p40">
              <a:extLst>
                <a:ext uri="{FF2B5EF4-FFF2-40B4-BE49-F238E27FC236}">
                  <a16:creationId xmlns:a16="http://schemas.microsoft.com/office/drawing/2014/main" id="{8867DE22-9EC6-4E0C-AD2E-CB5744CC2A45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71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FF5722"/>
                </a:solidFill>
              </a:rPr>
              <a:t>Merci </a:t>
            </a:r>
            <a:r>
              <a:rPr lang="en" sz="3600" dirty="0">
                <a:solidFill>
                  <a:srgbClr val="FF5722"/>
                </a:solidFill>
              </a:rPr>
              <a:t>!</a:t>
            </a:r>
            <a:endParaRPr sz="3600" dirty="0">
              <a:solidFill>
                <a:srgbClr val="FF5722"/>
              </a:solidFill>
            </a:endParaRPr>
          </a:p>
        </p:txBody>
      </p:sp>
      <p:sp>
        <p:nvSpPr>
          <p:cNvPr id="392" name="Google Shape;392;p38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3600" dirty="0"/>
              <a:t>Des q</a:t>
            </a:r>
            <a:r>
              <a:rPr lang="en" sz="3600" dirty="0"/>
              <a:t>uestions?</a:t>
            </a:r>
            <a:endParaRPr sz="3600"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body" idx="4294967295"/>
          </p:nvPr>
        </p:nvSpPr>
        <p:spPr>
          <a:xfrm>
            <a:off x="685800" y="4264625"/>
            <a:ext cx="6576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Vous pouvez me retrouver sur Twitter @</a:t>
            </a:r>
            <a:r>
              <a:rPr lang="fr-FR" dirty="0" err="1"/>
              <a:t>Geluchat</a:t>
            </a:r>
            <a:endParaRPr dirty="0"/>
          </a:p>
        </p:txBody>
      </p:sp>
      <p:grpSp>
        <p:nvGrpSpPr>
          <p:cNvPr id="394" name="Google Shape;394;p38"/>
          <p:cNvGrpSpPr/>
          <p:nvPr/>
        </p:nvGrpSpPr>
        <p:grpSpPr>
          <a:xfrm>
            <a:off x="785305" y="1555467"/>
            <a:ext cx="462632" cy="462632"/>
            <a:chOff x="1278900" y="2333250"/>
            <a:chExt cx="381175" cy="381175"/>
          </a:xfrm>
        </p:grpSpPr>
        <p:sp>
          <p:nvSpPr>
            <p:cNvPr id="395" name="Google Shape;395;p3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248250" y="1764325"/>
            <a:ext cx="474285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Return to basic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84176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Prérequis - Rappel</a:t>
            </a:r>
            <a:endParaRPr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fr-FR" dirty="0"/>
              <a:t>Ret2libc @TheLaluka Hitch Hack 2018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fr-FR" dirty="0"/>
              <a:t>ROP – Return 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fr-FR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fr-FR" dirty="0"/>
              <a:t>Les protections les plus communes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fr-FR" dirty="0"/>
              <a:t>Les sections d’un binaire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2" name="Google Shape;112;p19"/>
          <p:cNvGrpSpPr/>
          <p:nvPr/>
        </p:nvGrpSpPr>
        <p:grpSpPr>
          <a:xfrm>
            <a:off x="301521" y="869242"/>
            <a:ext cx="457190" cy="457120"/>
            <a:chOff x="1923675" y="1633650"/>
            <a:chExt cx="436000" cy="435975"/>
          </a:xfrm>
        </p:grpSpPr>
        <p:sp>
          <p:nvSpPr>
            <p:cNvPr id="113" name="Google Shape;113;p1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970664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Prérequis – Sections d’un binaire</a:t>
            </a:r>
            <a:endParaRPr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838249" y="1504949"/>
            <a:ext cx="6452457" cy="3336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r-FR" alt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PLT : Contient du code permettant de résoudre les fonctions de la </a:t>
            </a:r>
            <a:r>
              <a:rPr lang="fr-FR" alt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libc</a:t>
            </a:r>
            <a:r>
              <a:rPr lang="fr-FR" alt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 exécutées dans le binaire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r-FR" alt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TEXT : Le code du binaire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r-FR" alt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GOT : Contient les adresses de la </a:t>
            </a:r>
            <a:r>
              <a:rPr lang="fr-FR" alt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libc</a:t>
            </a:r>
            <a:r>
              <a:rPr lang="fr-FR" alt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 résolues grâce à la </a:t>
            </a:r>
            <a:r>
              <a:rPr lang="fr-FR" altLang="fr-FR" dirty="0" err="1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plt</a:t>
            </a:r>
            <a:r>
              <a:rPr lang="fr-FR" alt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r-FR" alt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BSS : Contient les variables statiques définies lors de la création du programme.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r-FR" altLang="fr-FR" dirty="0">
                <a:solidFill>
                  <a:schemeClr val="bg2"/>
                </a:solidFill>
                <a:latin typeface="Karla" panose="020B0604020202020204" charset="0"/>
                <a:ea typeface="Karla" panose="020B0604020202020204" charset="0"/>
              </a:rPr>
              <a:t>DATA : Contient les données variables étant définies lors de la création du programme. </a:t>
            </a:r>
          </a:p>
        </p:txBody>
      </p:sp>
      <p:grpSp>
        <p:nvGrpSpPr>
          <p:cNvPr id="11" name="Google Shape;418;p40">
            <a:extLst>
              <a:ext uri="{FF2B5EF4-FFF2-40B4-BE49-F238E27FC236}">
                <a16:creationId xmlns:a16="http://schemas.microsoft.com/office/drawing/2014/main" id="{371ACD5E-62F3-41AD-98BC-E0FC15F2FC7F}"/>
              </a:ext>
            </a:extLst>
          </p:cNvPr>
          <p:cNvGrpSpPr/>
          <p:nvPr/>
        </p:nvGrpSpPr>
        <p:grpSpPr>
          <a:xfrm>
            <a:off x="391967" y="816538"/>
            <a:ext cx="449033" cy="449033"/>
            <a:chOff x="2594050" y="1631825"/>
            <a:chExt cx="439625" cy="439625"/>
          </a:xfrm>
        </p:grpSpPr>
        <p:sp>
          <p:nvSpPr>
            <p:cNvPr id="12" name="Google Shape;419;p40">
              <a:extLst>
                <a:ext uri="{FF2B5EF4-FFF2-40B4-BE49-F238E27FC236}">
                  <a16:creationId xmlns:a16="http://schemas.microsoft.com/office/drawing/2014/main" id="{A7B772D6-0505-4B5D-9016-AEB75F1BE2FF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0;p40">
              <a:extLst>
                <a:ext uri="{FF2B5EF4-FFF2-40B4-BE49-F238E27FC236}">
                  <a16:creationId xmlns:a16="http://schemas.microsoft.com/office/drawing/2014/main" id="{7BC9EB25-95E0-4718-A153-4F8B71E46AC2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1;p40">
              <a:extLst>
                <a:ext uri="{FF2B5EF4-FFF2-40B4-BE49-F238E27FC236}">
                  <a16:creationId xmlns:a16="http://schemas.microsoft.com/office/drawing/2014/main" id="{30048466-C6D9-4BE5-8265-4E2E93D3C49B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2;p40">
              <a:extLst>
                <a:ext uri="{FF2B5EF4-FFF2-40B4-BE49-F238E27FC236}">
                  <a16:creationId xmlns:a16="http://schemas.microsoft.com/office/drawing/2014/main" id="{BC1B9B43-3851-47B4-9189-A6F4A90DB313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141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9C27B0"/>
                </a:solidFill>
              </a:rPr>
              <a:t>Les protections - Linux : </a:t>
            </a:r>
            <a:endParaRPr dirty="0">
              <a:solidFill>
                <a:srgbClr val="9C27B0"/>
              </a:solidFill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 b="1" dirty="0"/>
              <a:t>ASLR</a:t>
            </a:r>
          </a:p>
          <a:p>
            <a:pPr marL="0" indent="0">
              <a:buNone/>
            </a:pPr>
            <a:r>
              <a:rPr lang="fr-FR" dirty="0" err="1"/>
              <a:t>Randomize</a:t>
            </a:r>
            <a:r>
              <a:rPr lang="fr-FR" dirty="0"/>
              <a:t> l’adresse de base des bibliothèques chargées et de la base de la stack – Flag système</a:t>
            </a:r>
          </a:p>
          <a:p>
            <a:pPr marL="0" indent="0">
              <a:buNone/>
            </a:pPr>
            <a:endParaRPr lang="fr-F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SSP (</a:t>
            </a:r>
            <a:r>
              <a:rPr lang="fr-FR" b="1" dirty="0" err="1"/>
              <a:t>canary</a:t>
            </a:r>
            <a:r>
              <a:rPr lang="fr-FR" b="1" dirty="0"/>
              <a:t>)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Ajoute une valeur entre le buffer et le </a:t>
            </a:r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ebp</a:t>
            </a:r>
            <a:r>
              <a:rPr lang="fr-FR" dirty="0"/>
              <a:t>/</a:t>
            </a:r>
            <a:r>
              <a:rPr lang="fr-FR" dirty="0" err="1"/>
              <a:t>eip</a:t>
            </a:r>
            <a:r>
              <a:rPr lang="fr-FR" dirty="0"/>
              <a:t> qui est vérifiée avant le </a:t>
            </a:r>
            <a:r>
              <a:rPr lang="fr-FR" dirty="0" err="1"/>
              <a:t>ret</a:t>
            </a:r>
            <a:r>
              <a:rPr lang="fr-FR" dirty="0"/>
              <a:t> de la fonction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418;p40">
            <a:extLst>
              <a:ext uri="{FF2B5EF4-FFF2-40B4-BE49-F238E27FC236}">
                <a16:creationId xmlns:a16="http://schemas.microsoft.com/office/drawing/2014/main" id="{948BD1D2-A50B-4FDC-B3D5-C9854E687A5A}"/>
              </a:ext>
            </a:extLst>
          </p:cNvPr>
          <p:cNvGrpSpPr/>
          <p:nvPr/>
        </p:nvGrpSpPr>
        <p:grpSpPr>
          <a:xfrm>
            <a:off x="391967" y="816538"/>
            <a:ext cx="449033" cy="449033"/>
            <a:chOff x="2594050" y="1631825"/>
            <a:chExt cx="439625" cy="439625"/>
          </a:xfrm>
        </p:grpSpPr>
        <p:sp>
          <p:nvSpPr>
            <p:cNvPr id="14" name="Google Shape;419;p40">
              <a:extLst>
                <a:ext uri="{FF2B5EF4-FFF2-40B4-BE49-F238E27FC236}">
                  <a16:creationId xmlns:a16="http://schemas.microsoft.com/office/drawing/2014/main" id="{ED461597-86AA-45B5-8BE0-5E962DD410A3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0;p40">
              <a:extLst>
                <a:ext uri="{FF2B5EF4-FFF2-40B4-BE49-F238E27FC236}">
                  <a16:creationId xmlns:a16="http://schemas.microsoft.com/office/drawing/2014/main" id="{8EB4D627-41B8-4D6C-B73A-9D60663F914F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;p40">
              <a:extLst>
                <a:ext uri="{FF2B5EF4-FFF2-40B4-BE49-F238E27FC236}">
                  <a16:creationId xmlns:a16="http://schemas.microsoft.com/office/drawing/2014/main" id="{1792AF15-FC4A-4620-8E15-786BA3AC81AD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;p40">
              <a:extLst>
                <a:ext uri="{FF2B5EF4-FFF2-40B4-BE49-F238E27FC236}">
                  <a16:creationId xmlns:a16="http://schemas.microsoft.com/office/drawing/2014/main" id="{534D70B3-F8E2-49AE-82F5-A814BA3FEB66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7;p22">
            <a:extLst>
              <a:ext uri="{FF2B5EF4-FFF2-40B4-BE49-F238E27FC236}">
                <a16:creationId xmlns:a16="http://schemas.microsoft.com/office/drawing/2014/main" id="{1B5E0236-A622-4A29-8148-C6E81BD8F7E8}"/>
              </a:ext>
            </a:extLst>
          </p:cNvPr>
          <p:cNvSpPr txBox="1">
            <a:spLocks/>
          </p:cNvSpPr>
          <p:nvPr/>
        </p:nvSpPr>
        <p:spPr>
          <a:xfrm>
            <a:off x="841000" y="1609337"/>
            <a:ext cx="20949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>
              <a:buNone/>
            </a:pPr>
            <a:r>
              <a:rPr lang="fr-FR" b="1" dirty="0"/>
              <a:t>NX</a:t>
            </a:r>
          </a:p>
          <a:p>
            <a:pPr marL="0" lvl="0" indent="0">
              <a:buNone/>
            </a:pPr>
            <a:r>
              <a:rPr lang="fr-FR" dirty="0"/>
              <a:t>Désactive l’exécution de la stack</a:t>
            </a:r>
          </a:p>
          <a:p>
            <a:pPr marL="0" indent="0">
              <a:buFont typeface="Karla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4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uiExpand="1" build="p"/>
      <p:bldP spid="149" grpId="0" uiExpand="1" build="p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9C27B0"/>
                </a:solidFill>
              </a:rPr>
              <a:t>Les protections - Linux : </a:t>
            </a:r>
            <a:endParaRPr dirty="0">
              <a:solidFill>
                <a:srgbClr val="9C27B0"/>
              </a:solidFill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2"/>
          </p:nvPr>
        </p:nvSpPr>
        <p:spPr>
          <a:xfrm>
            <a:off x="4205331" y="1609337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RELRO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Empêche la réécriture de la GOT (qui contient les pointeurs vers la libc)</a:t>
            </a:r>
            <a:endParaRPr dirty="0"/>
          </a:p>
        </p:txBody>
      </p:sp>
      <p:sp>
        <p:nvSpPr>
          <p:cNvPr id="19" name="Google Shape;147;p22">
            <a:extLst>
              <a:ext uri="{FF2B5EF4-FFF2-40B4-BE49-F238E27FC236}">
                <a16:creationId xmlns:a16="http://schemas.microsoft.com/office/drawing/2014/main" id="{1B5E0236-A622-4A29-8148-C6E81BD8F7E8}"/>
              </a:ext>
            </a:extLst>
          </p:cNvPr>
          <p:cNvSpPr txBox="1">
            <a:spLocks/>
          </p:cNvSpPr>
          <p:nvPr/>
        </p:nvSpPr>
        <p:spPr>
          <a:xfrm>
            <a:off x="841000" y="1609337"/>
            <a:ext cx="20949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fr-FR" b="1" dirty="0"/>
              <a:t>PIE</a:t>
            </a:r>
          </a:p>
          <a:p>
            <a:pPr marL="0" indent="0">
              <a:buFont typeface="Karla"/>
              <a:buNone/>
            </a:pPr>
            <a:r>
              <a:rPr lang="fr-FR" dirty="0"/>
              <a:t>Fonctionne comme l’ASLR mais </a:t>
            </a:r>
            <a:r>
              <a:rPr lang="fr-FR" dirty="0" err="1"/>
              <a:t>randomize</a:t>
            </a:r>
            <a:r>
              <a:rPr lang="fr-FR" dirty="0"/>
              <a:t> aussi le binaire (plus de ROP possible)</a:t>
            </a:r>
          </a:p>
          <a:p>
            <a:pPr marL="0" indent="0">
              <a:buFont typeface="Karla"/>
              <a:buNone/>
            </a:pPr>
            <a:endParaRPr lang="fr-FR" dirty="0"/>
          </a:p>
        </p:txBody>
      </p:sp>
      <p:grpSp>
        <p:nvGrpSpPr>
          <p:cNvPr id="10" name="Google Shape;418;p40">
            <a:extLst>
              <a:ext uri="{FF2B5EF4-FFF2-40B4-BE49-F238E27FC236}">
                <a16:creationId xmlns:a16="http://schemas.microsoft.com/office/drawing/2014/main" id="{161DD200-27DA-464B-8649-C0E98E1E8D69}"/>
              </a:ext>
            </a:extLst>
          </p:cNvPr>
          <p:cNvGrpSpPr/>
          <p:nvPr/>
        </p:nvGrpSpPr>
        <p:grpSpPr>
          <a:xfrm>
            <a:off x="391967" y="816538"/>
            <a:ext cx="449033" cy="449033"/>
            <a:chOff x="2594050" y="1631825"/>
            <a:chExt cx="439625" cy="439625"/>
          </a:xfrm>
        </p:grpSpPr>
        <p:sp>
          <p:nvSpPr>
            <p:cNvPr id="11" name="Google Shape;419;p40">
              <a:extLst>
                <a:ext uri="{FF2B5EF4-FFF2-40B4-BE49-F238E27FC236}">
                  <a16:creationId xmlns:a16="http://schemas.microsoft.com/office/drawing/2014/main" id="{BC65A7A1-86EA-4195-82DB-4A0DDAAA555A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0;p40">
              <a:extLst>
                <a:ext uri="{FF2B5EF4-FFF2-40B4-BE49-F238E27FC236}">
                  <a16:creationId xmlns:a16="http://schemas.microsoft.com/office/drawing/2014/main" id="{FBCAB2E2-F8CE-420F-B6F2-BD338EA2824E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1;p40">
              <a:extLst>
                <a:ext uri="{FF2B5EF4-FFF2-40B4-BE49-F238E27FC236}">
                  <a16:creationId xmlns:a16="http://schemas.microsoft.com/office/drawing/2014/main" id="{A76D5E7B-999C-4846-96A2-2C6F0A338AFD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2;p40">
              <a:extLst>
                <a:ext uri="{FF2B5EF4-FFF2-40B4-BE49-F238E27FC236}">
                  <a16:creationId xmlns:a16="http://schemas.microsoft.com/office/drawing/2014/main" id="{AD699E1E-DB83-4BBD-AE3C-88264EC94CE3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37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uiExpand="1" build="p"/>
      <p:bldP spid="19" grpId="0"/>
    </p:bldLst>
  </p:timing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Affichage à l'écran (16:9)</PresentationFormat>
  <Paragraphs>160</Paragraphs>
  <Slides>49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4" baseType="lpstr">
      <vt:lpstr>Karla</vt:lpstr>
      <vt:lpstr>Arial</vt:lpstr>
      <vt:lpstr>Montserrat</vt:lpstr>
      <vt:lpstr>Consolas</vt:lpstr>
      <vt:lpstr>Arvirargus template</vt:lpstr>
      <vt:lpstr>Pwn Windows 101</vt:lpstr>
      <vt:lpstr>Bonjour à tous !</vt:lpstr>
      <vt:lpstr>Plan du talk</vt:lpstr>
      <vt:lpstr>Présentation PowerPoint</vt:lpstr>
      <vt:lpstr>Return to basic</vt:lpstr>
      <vt:lpstr>Prérequis - Rappel</vt:lpstr>
      <vt:lpstr>Prérequis – Sections d’un binaire</vt:lpstr>
      <vt:lpstr>Les protections - Linux : </vt:lpstr>
      <vt:lpstr>Les protections - Linux : </vt:lpstr>
      <vt:lpstr>Rappel – Exploitation basique : </vt:lpstr>
      <vt:lpstr>Rappel : Ret2libc – Basic ROP</vt:lpstr>
      <vt:lpstr>Rappel : ROP – Gadgets ?</vt:lpstr>
      <vt:lpstr>Fin des prérequis </vt:lpstr>
      <vt:lpstr>Présentation PowerPoint</vt:lpstr>
      <vt:lpstr>Passer de Linux à Windows</vt:lpstr>
      <vt:lpstr>2) Passer de Linux à Windows</vt:lpstr>
      <vt:lpstr>2) Passer de Linux à Windows</vt:lpstr>
      <vt:lpstr>Documentation sur le sujet</vt:lpstr>
      <vt:lpstr>Documentation sur le sujet</vt:lpstr>
      <vt:lpstr>Documentation sur le sujet</vt:lpstr>
      <vt:lpstr>Les protections - Windows : </vt:lpstr>
      <vt:lpstr>Les protections - Windows : </vt:lpstr>
      <vt:lpstr>Présentation PowerPoint</vt:lpstr>
      <vt:lpstr>Les protections - Résumé : </vt:lpstr>
      <vt:lpstr>Exploitation</vt:lpstr>
      <vt:lpstr>Cible</vt:lpstr>
      <vt:lpstr>Les protections du binaire :</vt:lpstr>
      <vt:lpstr>Le code du binaire :</vt:lpstr>
      <vt:lpstr>Plan d’exploitation : </vt:lpstr>
      <vt:lpstr>Test :</vt:lpstr>
      <vt:lpstr>Test : Constat</vt:lpstr>
      <vt:lpstr>Présentation PowerPoint</vt:lpstr>
      <vt:lpstr>Présentation PowerPoint</vt:lpstr>
      <vt:lpstr>Plan d’exploitation : </vt:lpstr>
      <vt:lpstr>Présentation PowerPoint</vt:lpstr>
      <vt:lpstr>Plan d’exploitation – Rappel : </vt:lpstr>
      <vt:lpstr>Création de la Ropchain :</vt:lpstr>
      <vt:lpstr>Schéma de la stack lors d’un appel</vt:lpstr>
      <vt:lpstr>Création de la Ropchain :</vt:lpstr>
      <vt:lpstr>Création de la Ropchain - Gadgets :</vt:lpstr>
      <vt:lpstr>Création de la Ropchain - Gadgets :</vt:lpstr>
      <vt:lpstr>Création de la Ropchain - Fonctions :</vt:lpstr>
      <vt:lpstr>Création de la Ropchain - Calculs :</vt:lpstr>
      <vt:lpstr>Création de la Ropchain - ROPchain :</vt:lpstr>
      <vt:lpstr>It’s show time !</vt:lpstr>
      <vt:lpstr>Bilan</vt:lpstr>
      <vt:lpstr>Aller plus loin</vt:lpstr>
      <vt:lpstr>Aller plus loin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2019-01-21T10:50:06Z</dcterms:modified>
</cp:coreProperties>
</file>